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35" Target="slides/slide24.xml" Type="http://schemas.openxmlformats.org/officeDocument/2006/relationships/slide"/><Relationship Id="rId36" Target="slides/slide2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wsNzNIng.mp4" Type="http://schemas.openxmlformats.org/officeDocument/2006/relationships/video"/><Relationship Id="rId4" Target="../media/VAFwsNzNIng.mp4" Type="http://schemas.microsoft.com/office/2007/relationships/media"/></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11625270" y="-5296409"/>
            <a:ext cx="16613224" cy="20217512"/>
            <a:chOff x="0" y="0"/>
            <a:chExt cx="22150966" cy="26956682"/>
          </a:xfrm>
        </p:grpSpPr>
        <p:sp>
          <p:nvSpPr>
            <p:cNvPr name="Freeform 3" id="3"/>
            <p:cNvSpPr/>
            <p:nvPr/>
          </p:nvSpPr>
          <p:spPr>
            <a:xfrm flipH="false" flipV="false" rot="-1553481">
              <a:off x="4487503" y="2542511"/>
              <a:ext cx="15120952" cy="15120952"/>
            </a:xfrm>
            <a:custGeom>
              <a:avLst/>
              <a:gdLst/>
              <a:ahLst/>
              <a:cxnLst/>
              <a:rect r="r" b="b" t="t" l="l"/>
              <a:pathLst>
                <a:path h="15120952" w="15120952">
                  <a:moveTo>
                    <a:pt x="0" y="0"/>
                  </a:moveTo>
                  <a:lnTo>
                    <a:pt x="15120952" y="0"/>
                  </a:lnTo>
                  <a:lnTo>
                    <a:pt x="15120952" y="15120951"/>
                  </a:lnTo>
                  <a:lnTo>
                    <a:pt x="0" y="15120951"/>
                  </a:lnTo>
                  <a:lnTo>
                    <a:pt x="0" y="0"/>
                  </a:lnTo>
                  <a:close/>
                </a:path>
              </a:pathLst>
            </a:custGeom>
            <a:blipFill>
              <a:blip r:embed="rId2">
                <a:alphaModFix amt="89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2400859">
              <a:off x="2047905" y="18640085"/>
              <a:ext cx="4187090" cy="7894621"/>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E2EDF1">
                  <a:alpha val="47843"/>
                </a:srgbClr>
              </a:solidFill>
            </p:spPr>
          </p:sp>
        </p:grpSp>
        <p:sp>
          <p:nvSpPr>
            <p:cNvPr name="Freeform 6" id="6"/>
            <p:cNvSpPr/>
            <p:nvPr/>
          </p:nvSpPr>
          <p:spPr>
            <a:xfrm flipH="false" flipV="false" rot="2400859">
              <a:off x="5821316" y="17163338"/>
              <a:ext cx="2391300" cy="3888292"/>
            </a:xfrm>
            <a:custGeom>
              <a:avLst/>
              <a:gdLst/>
              <a:ahLst/>
              <a:cxnLst/>
              <a:rect r="r" b="b" t="t" l="l"/>
              <a:pathLst>
                <a:path h="3888292" w="2391300">
                  <a:moveTo>
                    <a:pt x="0" y="0"/>
                  </a:moveTo>
                  <a:lnTo>
                    <a:pt x="2391299" y="0"/>
                  </a:lnTo>
                  <a:lnTo>
                    <a:pt x="2391299" y="3888292"/>
                  </a:lnTo>
                  <a:lnTo>
                    <a:pt x="0" y="3888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152402" y="18058634"/>
              <a:ext cx="3567218" cy="3567218"/>
            </a:xfrm>
            <a:custGeom>
              <a:avLst/>
              <a:gdLst/>
              <a:ahLst/>
              <a:cxnLst/>
              <a:rect r="r" b="b" t="t" l="l"/>
              <a:pathLst>
                <a:path h="3567218" w="3567218">
                  <a:moveTo>
                    <a:pt x="0" y="0"/>
                  </a:moveTo>
                  <a:lnTo>
                    <a:pt x="3567218" y="0"/>
                  </a:lnTo>
                  <a:lnTo>
                    <a:pt x="3567218" y="3567218"/>
                  </a:lnTo>
                  <a:lnTo>
                    <a:pt x="0" y="3567218"/>
                  </a:lnTo>
                  <a:lnTo>
                    <a:pt x="0" y="0"/>
                  </a:lnTo>
                  <a:close/>
                </a:path>
              </a:pathLst>
            </a:custGeom>
            <a:blipFill>
              <a:blip r:embed="rId6">
                <a:alphaModFix amt="43000"/>
                <a:extLst>
                  <a:ext uri="{96DAC541-7B7A-43D3-8B79-37D633B846F1}">
                    <asvg:svgBlip xmlns:asvg="http://schemas.microsoft.com/office/drawing/2016/SVG/main" r:embed="rId7"/>
                  </a:ext>
                </a:extLst>
              </a:blip>
              <a:stretch>
                <a:fillRect l="0" t="0" r="0" b="0"/>
              </a:stretch>
            </a:blipFill>
          </p:spPr>
        </p:sp>
      </p:grpSp>
      <p:grpSp>
        <p:nvGrpSpPr>
          <p:cNvPr name="Group 8" id="8"/>
          <p:cNvGrpSpPr/>
          <p:nvPr/>
        </p:nvGrpSpPr>
        <p:grpSpPr>
          <a:xfrm rot="0">
            <a:off x="1028700" y="1028700"/>
            <a:ext cx="8505180" cy="6114368"/>
            <a:chOff x="0" y="0"/>
            <a:chExt cx="11340239" cy="8152491"/>
          </a:xfrm>
        </p:grpSpPr>
        <p:sp>
          <p:nvSpPr>
            <p:cNvPr name="TextBox 9" id="9"/>
            <p:cNvSpPr txBox="true"/>
            <p:nvPr/>
          </p:nvSpPr>
          <p:spPr>
            <a:xfrm rot="0">
              <a:off x="0" y="-28575"/>
              <a:ext cx="7744969" cy="520099"/>
            </a:xfrm>
            <a:prstGeom prst="rect">
              <a:avLst/>
            </a:prstGeom>
          </p:spPr>
          <p:txBody>
            <a:bodyPr anchor="t" rtlCol="false" tIns="0" lIns="0" bIns="0" rIns="0">
              <a:spAutoFit/>
            </a:bodyPr>
            <a:lstStyle/>
            <a:p>
              <a:pPr>
                <a:lnSpc>
                  <a:spcPts val="3173"/>
                </a:lnSpc>
              </a:pPr>
              <a:r>
                <a:rPr lang="en-US" sz="2441" spc="170">
                  <a:solidFill>
                    <a:srgbClr val="E2EDF1"/>
                  </a:solidFill>
                  <a:latin typeface="Montserrat Classic"/>
                </a:rPr>
                <a:t>PROJECT</a:t>
              </a:r>
            </a:p>
          </p:txBody>
        </p:sp>
        <p:sp>
          <p:nvSpPr>
            <p:cNvPr name="TextBox 10" id="10"/>
            <p:cNvSpPr txBox="true"/>
            <p:nvPr/>
          </p:nvSpPr>
          <p:spPr>
            <a:xfrm rot="0">
              <a:off x="0" y="890490"/>
              <a:ext cx="11340239" cy="3109809"/>
            </a:xfrm>
            <a:prstGeom prst="rect">
              <a:avLst/>
            </a:prstGeom>
          </p:spPr>
          <p:txBody>
            <a:bodyPr anchor="t" rtlCol="false" tIns="0" lIns="0" bIns="0" rIns="0">
              <a:spAutoFit/>
            </a:bodyPr>
            <a:lstStyle/>
            <a:p>
              <a:pPr>
                <a:lnSpc>
                  <a:spcPts val="9154"/>
                </a:lnSpc>
              </a:pPr>
              <a:r>
                <a:rPr lang="en-US" sz="7628">
                  <a:solidFill>
                    <a:srgbClr val="E2EDF1"/>
                  </a:solidFill>
                  <a:latin typeface="Montserrat Classic Bold"/>
                </a:rPr>
                <a:t>SPACE SOFTWARE</a:t>
              </a:r>
            </a:p>
          </p:txBody>
        </p:sp>
        <p:sp>
          <p:nvSpPr>
            <p:cNvPr name="TextBox 11" id="11"/>
            <p:cNvSpPr txBox="true"/>
            <p:nvPr/>
          </p:nvSpPr>
          <p:spPr>
            <a:xfrm rot="0">
              <a:off x="0" y="4385595"/>
              <a:ext cx="7744970" cy="3766896"/>
            </a:xfrm>
            <a:prstGeom prst="rect">
              <a:avLst/>
            </a:prstGeom>
          </p:spPr>
          <p:txBody>
            <a:bodyPr anchor="t" rtlCol="false" tIns="0" lIns="0" bIns="0" rIns="0">
              <a:spAutoFit/>
            </a:bodyPr>
            <a:lstStyle/>
            <a:p>
              <a:pPr>
                <a:lnSpc>
                  <a:spcPts val="3804"/>
                </a:lnSpc>
              </a:pPr>
              <a:r>
                <a:rPr lang="en-US" sz="2536" spc="192">
                  <a:solidFill>
                    <a:srgbClr val="E2EDF1"/>
                  </a:solidFill>
                  <a:latin typeface="Montserrat Classic"/>
                </a:rPr>
                <a:t>By:</a:t>
              </a:r>
            </a:p>
            <a:p>
              <a:pPr>
                <a:lnSpc>
                  <a:spcPts val="3804"/>
                </a:lnSpc>
              </a:pPr>
              <a:r>
                <a:rPr lang="en-US" sz="2536" spc="192">
                  <a:solidFill>
                    <a:srgbClr val="E2EDF1"/>
                  </a:solidFill>
                  <a:latin typeface="Montserrat Classic"/>
                </a:rPr>
                <a:t>Arda Erdal</a:t>
              </a:r>
            </a:p>
            <a:p>
              <a:pPr>
                <a:lnSpc>
                  <a:spcPts val="3804"/>
                </a:lnSpc>
              </a:pPr>
              <a:r>
                <a:rPr lang="en-US" sz="2536" spc="192">
                  <a:solidFill>
                    <a:srgbClr val="E2EDF1"/>
                  </a:solidFill>
                  <a:latin typeface="Montserrat Classic"/>
                </a:rPr>
                <a:t>Aral Deniz Uzun</a:t>
              </a:r>
            </a:p>
            <a:p>
              <a:pPr>
                <a:lnSpc>
                  <a:spcPts val="3804"/>
                </a:lnSpc>
              </a:pPr>
              <a:r>
                <a:rPr lang="en-US" sz="2536" spc="192">
                  <a:solidFill>
                    <a:srgbClr val="E2EDF1"/>
                  </a:solidFill>
                  <a:latin typeface="Montserrat Classic"/>
                </a:rPr>
                <a:t>Talha Demirbilek</a:t>
              </a:r>
            </a:p>
            <a:p>
              <a:pPr>
                <a:lnSpc>
                  <a:spcPts val="3804"/>
                </a:lnSpc>
              </a:pPr>
              <a:r>
                <a:rPr lang="en-US" sz="2536" spc="192">
                  <a:solidFill>
                    <a:srgbClr val="E2EDF1"/>
                  </a:solidFill>
                  <a:latin typeface="Montserrat Classic"/>
                </a:rPr>
                <a:t>Ensar Demirbilek</a:t>
              </a:r>
            </a:p>
            <a:p>
              <a:pPr>
                <a:lnSpc>
                  <a:spcPts val="3804"/>
                </a:lnSpc>
              </a:pPr>
              <a:r>
                <a:rPr lang="en-US" sz="2536" spc="192">
                  <a:solidFill>
                    <a:srgbClr val="E2EDF1"/>
                  </a:solidFill>
                  <a:latin typeface="Montserrat Classic"/>
                </a:rPr>
                <a:t>Mürsel Efe Can Çalışkan</a:t>
              </a:r>
            </a:p>
          </p:txBody>
        </p:sp>
      </p:grpSp>
      <p:sp>
        <p:nvSpPr>
          <p:cNvPr name="Freeform 12" id="12"/>
          <p:cNvSpPr/>
          <p:nvPr/>
        </p:nvSpPr>
        <p:spPr>
          <a:xfrm flipH="false" flipV="false" rot="0">
            <a:off x="9533880" y="1130821"/>
            <a:ext cx="6359917" cy="5685380"/>
          </a:xfrm>
          <a:custGeom>
            <a:avLst/>
            <a:gdLst/>
            <a:ahLst/>
            <a:cxnLst/>
            <a:rect r="r" b="b" t="t" l="l"/>
            <a:pathLst>
              <a:path h="5685380" w="6359917">
                <a:moveTo>
                  <a:pt x="0" y="0"/>
                </a:moveTo>
                <a:lnTo>
                  <a:pt x="6359916" y="0"/>
                </a:lnTo>
                <a:lnTo>
                  <a:pt x="6359916" y="5685380"/>
                </a:lnTo>
                <a:lnTo>
                  <a:pt x="0" y="5685380"/>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550810" y="2171522"/>
            <a:ext cx="5248512" cy="4326046"/>
          </a:xfrm>
          <a:custGeom>
            <a:avLst/>
            <a:gdLst/>
            <a:ahLst/>
            <a:cxnLst/>
            <a:rect r="r" b="b" t="t" l="l"/>
            <a:pathLst>
              <a:path h="4326046" w="5248512">
                <a:moveTo>
                  <a:pt x="0" y="0"/>
                </a:moveTo>
                <a:lnTo>
                  <a:pt x="5248512" y="0"/>
                </a:lnTo>
                <a:lnTo>
                  <a:pt x="5248512" y="4326047"/>
                </a:lnTo>
                <a:lnTo>
                  <a:pt x="0" y="4326047"/>
                </a:lnTo>
                <a:lnTo>
                  <a:pt x="0" y="0"/>
                </a:lnTo>
                <a:close/>
              </a:path>
            </a:pathLst>
          </a:custGeom>
          <a:blipFill>
            <a:blip r:embed="rId2"/>
            <a:stretch>
              <a:fillRect l="0" t="0" r="0" b="0"/>
            </a:stretch>
          </a:blipFill>
        </p:spPr>
      </p:sp>
      <p:sp>
        <p:nvSpPr>
          <p:cNvPr name="Freeform 3" id="3"/>
          <p:cNvSpPr/>
          <p:nvPr/>
        </p:nvSpPr>
        <p:spPr>
          <a:xfrm flipH="false" flipV="false" rot="0">
            <a:off x="6336608" y="2171522"/>
            <a:ext cx="5614785" cy="4326046"/>
          </a:xfrm>
          <a:custGeom>
            <a:avLst/>
            <a:gdLst/>
            <a:ahLst/>
            <a:cxnLst/>
            <a:rect r="r" b="b" t="t" l="l"/>
            <a:pathLst>
              <a:path h="4326046" w="5614785">
                <a:moveTo>
                  <a:pt x="0" y="0"/>
                </a:moveTo>
                <a:lnTo>
                  <a:pt x="5614784" y="0"/>
                </a:lnTo>
                <a:lnTo>
                  <a:pt x="5614784" y="4326047"/>
                </a:lnTo>
                <a:lnTo>
                  <a:pt x="0" y="4326047"/>
                </a:lnTo>
                <a:lnTo>
                  <a:pt x="0" y="0"/>
                </a:lnTo>
                <a:close/>
              </a:path>
            </a:pathLst>
          </a:custGeom>
          <a:blipFill>
            <a:blip r:embed="rId3"/>
            <a:stretch>
              <a:fillRect l="0" t="0" r="0" b="0"/>
            </a:stretch>
          </a:blipFill>
        </p:spPr>
      </p:sp>
      <p:sp>
        <p:nvSpPr>
          <p:cNvPr name="Freeform 4" id="4"/>
          <p:cNvSpPr/>
          <p:nvPr/>
        </p:nvSpPr>
        <p:spPr>
          <a:xfrm flipH="false" flipV="false" rot="0">
            <a:off x="12484792" y="2171522"/>
            <a:ext cx="5446941" cy="4326046"/>
          </a:xfrm>
          <a:custGeom>
            <a:avLst/>
            <a:gdLst/>
            <a:ahLst/>
            <a:cxnLst/>
            <a:rect r="r" b="b" t="t" l="l"/>
            <a:pathLst>
              <a:path h="4326046" w="5446941">
                <a:moveTo>
                  <a:pt x="0" y="0"/>
                </a:moveTo>
                <a:lnTo>
                  <a:pt x="5446941" y="0"/>
                </a:lnTo>
                <a:lnTo>
                  <a:pt x="5446941" y="4326047"/>
                </a:lnTo>
                <a:lnTo>
                  <a:pt x="0" y="4326047"/>
                </a:lnTo>
                <a:lnTo>
                  <a:pt x="0" y="0"/>
                </a:lnTo>
                <a:close/>
              </a:path>
            </a:pathLst>
          </a:custGeom>
          <a:blipFill>
            <a:blip r:embed="rId4"/>
            <a:stretch>
              <a:fillRect l="0" t="0" r="0" b="0"/>
            </a:stretch>
          </a:blipFill>
        </p:spPr>
      </p:sp>
      <p:sp>
        <p:nvSpPr>
          <p:cNvPr name="TextBox 5" id="5"/>
          <p:cNvSpPr txBox="true"/>
          <p:nvPr/>
        </p:nvSpPr>
        <p:spPr>
          <a:xfrm rot="0">
            <a:off x="4367231" y="561975"/>
            <a:ext cx="9553539" cy="923925"/>
          </a:xfrm>
          <a:prstGeom prst="rect">
            <a:avLst/>
          </a:prstGeom>
        </p:spPr>
        <p:txBody>
          <a:bodyPr anchor="t" rtlCol="false" tIns="0" lIns="0" bIns="0" rIns="0">
            <a:spAutoFit/>
          </a:bodyPr>
          <a:lstStyle/>
          <a:p>
            <a:pPr>
              <a:lnSpc>
                <a:spcPts val="7200"/>
              </a:lnSpc>
            </a:pPr>
            <a:r>
              <a:rPr lang="en-US" sz="6000" spc="89">
                <a:solidFill>
                  <a:srgbClr val="E2EDF1"/>
                </a:solidFill>
                <a:latin typeface="Montserrat Classic Bold"/>
              </a:rPr>
              <a:t>LABELLING EXAMPLES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2785501" y="2010223"/>
            <a:ext cx="12716998" cy="6266554"/>
          </a:xfrm>
          <a:custGeom>
            <a:avLst/>
            <a:gdLst/>
            <a:ahLst/>
            <a:cxnLst/>
            <a:rect r="r" b="b" t="t" l="l"/>
            <a:pathLst>
              <a:path h="6266554" w="12716998">
                <a:moveTo>
                  <a:pt x="0" y="0"/>
                </a:moveTo>
                <a:lnTo>
                  <a:pt x="12716998" y="0"/>
                </a:lnTo>
                <a:lnTo>
                  <a:pt x="12716998" y="6266554"/>
                </a:lnTo>
                <a:lnTo>
                  <a:pt x="0" y="6266554"/>
                </a:lnTo>
                <a:lnTo>
                  <a:pt x="0" y="0"/>
                </a:lnTo>
                <a:close/>
              </a:path>
            </a:pathLst>
          </a:custGeom>
          <a:blipFill>
            <a:blip r:embed="rId2"/>
            <a:stretch>
              <a:fillRect l="0" t="-501" r="0" b="-501"/>
            </a:stretch>
          </a:blipFill>
        </p:spPr>
      </p:sp>
      <p:sp>
        <p:nvSpPr>
          <p:cNvPr name="TextBox 3" id="3"/>
          <p:cNvSpPr txBox="true"/>
          <p:nvPr/>
        </p:nvSpPr>
        <p:spPr>
          <a:xfrm rot="0">
            <a:off x="2584307" y="478155"/>
            <a:ext cx="13119387" cy="1072515"/>
          </a:xfrm>
          <a:prstGeom prst="rect">
            <a:avLst/>
          </a:prstGeom>
        </p:spPr>
        <p:txBody>
          <a:bodyPr anchor="t" rtlCol="false" tIns="0" lIns="0" bIns="0" rIns="0">
            <a:spAutoFit/>
          </a:bodyPr>
          <a:lstStyle/>
          <a:p>
            <a:pPr algn="r">
              <a:lnSpc>
                <a:spcPts val="4290"/>
              </a:lnSpc>
            </a:pPr>
            <a:r>
              <a:rPr lang="en-US" sz="3300" spc="330">
                <a:solidFill>
                  <a:srgbClr val="6BD4CD"/>
                </a:solidFill>
                <a:latin typeface="Montserrat Classic"/>
              </a:rPr>
              <a:t>A LABELING EXAMPLE THAT WE STUDIED IN DETAIL</a:t>
            </a:r>
          </a:p>
          <a:p>
            <a:pPr algn="r">
              <a:lnSpc>
                <a:spcPts val="429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2697003" y="161925"/>
            <a:ext cx="12932094" cy="8616008"/>
          </a:xfrm>
          <a:custGeom>
            <a:avLst/>
            <a:gdLst/>
            <a:ahLst/>
            <a:cxnLst/>
            <a:rect r="r" b="b" t="t" l="l"/>
            <a:pathLst>
              <a:path h="8616008" w="12932094">
                <a:moveTo>
                  <a:pt x="0" y="0"/>
                </a:moveTo>
                <a:lnTo>
                  <a:pt x="12932094" y="0"/>
                </a:lnTo>
                <a:lnTo>
                  <a:pt x="12932094" y="8616008"/>
                </a:lnTo>
                <a:lnTo>
                  <a:pt x="0" y="8616008"/>
                </a:lnTo>
                <a:lnTo>
                  <a:pt x="0" y="0"/>
                </a:lnTo>
                <a:close/>
              </a:path>
            </a:pathLst>
          </a:custGeom>
          <a:blipFill>
            <a:blip r:embed="rId2"/>
            <a:stretch>
              <a:fillRect l="0" t="0" r="0" b="0"/>
            </a:stretch>
          </a:blipFill>
        </p:spPr>
      </p:sp>
      <p:sp>
        <p:nvSpPr>
          <p:cNvPr name="TextBox 3" id="3"/>
          <p:cNvSpPr txBox="true"/>
          <p:nvPr/>
        </p:nvSpPr>
        <p:spPr>
          <a:xfrm rot="0">
            <a:off x="6151529" y="8979218"/>
            <a:ext cx="5984942" cy="529590"/>
          </a:xfrm>
          <a:prstGeom prst="rect">
            <a:avLst/>
          </a:prstGeom>
        </p:spPr>
        <p:txBody>
          <a:bodyPr anchor="t" rtlCol="false" tIns="0" lIns="0" bIns="0" rIns="0">
            <a:spAutoFit/>
          </a:bodyPr>
          <a:lstStyle/>
          <a:p>
            <a:pPr algn="just">
              <a:lnSpc>
                <a:spcPts val="4290"/>
              </a:lnSpc>
            </a:pPr>
            <a:r>
              <a:rPr lang="en-US" sz="3300" spc="330">
                <a:solidFill>
                  <a:srgbClr val="6BD4CD"/>
                </a:solidFill>
                <a:latin typeface="Montserrat Classic"/>
              </a:rPr>
              <a:t>F1-CONFIDENCE CURVE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3067592" y="350281"/>
            <a:ext cx="12152816" cy="8096814"/>
          </a:xfrm>
          <a:custGeom>
            <a:avLst/>
            <a:gdLst/>
            <a:ahLst/>
            <a:cxnLst/>
            <a:rect r="r" b="b" t="t" l="l"/>
            <a:pathLst>
              <a:path h="8096814" w="12152816">
                <a:moveTo>
                  <a:pt x="0" y="0"/>
                </a:moveTo>
                <a:lnTo>
                  <a:pt x="12152816" y="0"/>
                </a:lnTo>
                <a:lnTo>
                  <a:pt x="12152816" y="8096814"/>
                </a:lnTo>
                <a:lnTo>
                  <a:pt x="0" y="8096814"/>
                </a:lnTo>
                <a:lnTo>
                  <a:pt x="0" y="0"/>
                </a:lnTo>
                <a:close/>
              </a:path>
            </a:pathLst>
          </a:custGeom>
          <a:blipFill>
            <a:blip r:embed="rId2"/>
            <a:stretch>
              <a:fillRect l="0" t="0" r="0" b="0"/>
            </a:stretch>
          </a:blipFill>
        </p:spPr>
      </p:sp>
      <p:sp>
        <p:nvSpPr>
          <p:cNvPr name="TextBox 3" id="3"/>
          <p:cNvSpPr txBox="true"/>
          <p:nvPr/>
        </p:nvSpPr>
        <p:spPr>
          <a:xfrm rot="0">
            <a:off x="6908370" y="8941117"/>
            <a:ext cx="4471259" cy="548640"/>
          </a:xfrm>
          <a:prstGeom prst="rect">
            <a:avLst/>
          </a:prstGeom>
        </p:spPr>
        <p:txBody>
          <a:bodyPr anchor="t" rtlCol="false" tIns="0" lIns="0" bIns="0" rIns="0">
            <a:spAutoFit/>
          </a:bodyPr>
          <a:lstStyle/>
          <a:p>
            <a:pPr>
              <a:lnSpc>
                <a:spcPts val="4649"/>
              </a:lnSpc>
            </a:pPr>
            <a:r>
              <a:rPr lang="en-US" sz="3099" spc="30">
                <a:solidFill>
                  <a:srgbClr val="E2EDF1"/>
                </a:solidFill>
                <a:latin typeface="Montserrat Classic"/>
              </a:rPr>
              <a:t>Precision-Recall Curve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695784" y="1028700"/>
            <a:ext cx="14223606" cy="8229600"/>
          </a:xfrm>
          <a:prstGeom prst="rect">
            <a:avLst/>
          </a:prstGeom>
          <a:solidFill>
            <a:srgbClr val="E2EDF1"/>
          </a:solidFill>
        </p:spPr>
      </p:sp>
      <p:sp>
        <p:nvSpPr>
          <p:cNvPr name="TextBox 3" id="3"/>
          <p:cNvSpPr txBox="true"/>
          <p:nvPr/>
        </p:nvSpPr>
        <p:spPr>
          <a:xfrm rot="0">
            <a:off x="4862145" y="1391408"/>
            <a:ext cx="5890884" cy="1228090"/>
          </a:xfrm>
          <a:prstGeom prst="rect">
            <a:avLst/>
          </a:prstGeom>
        </p:spPr>
        <p:txBody>
          <a:bodyPr anchor="t" rtlCol="false" tIns="0" lIns="0" bIns="0" rIns="0">
            <a:spAutoFit/>
          </a:bodyPr>
          <a:lstStyle/>
          <a:p>
            <a:pPr>
              <a:lnSpc>
                <a:spcPts val="4939"/>
              </a:lnSpc>
            </a:pPr>
            <a:r>
              <a:rPr lang="en-US" sz="3799" spc="379">
                <a:solidFill>
                  <a:srgbClr val="04345C"/>
                </a:solidFill>
                <a:latin typeface="Montserrat Classic"/>
              </a:rPr>
              <a:t>HOW DOES IT WORK</a:t>
            </a:r>
          </a:p>
          <a:p>
            <a:pPr>
              <a:lnSpc>
                <a:spcPts val="4939"/>
              </a:lnSpc>
            </a:pPr>
          </a:p>
        </p:txBody>
      </p:sp>
      <p:sp>
        <p:nvSpPr>
          <p:cNvPr name="TextBox 4" id="4"/>
          <p:cNvSpPr txBox="true"/>
          <p:nvPr/>
        </p:nvSpPr>
        <p:spPr>
          <a:xfrm rot="0">
            <a:off x="2015649" y="3166645"/>
            <a:ext cx="11583876" cy="3829886"/>
          </a:xfrm>
          <a:prstGeom prst="rect">
            <a:avLst/>
          </a:prstGeom>
        </p:spPr>
        <p:txBody>
          <a:bodyPr anchor="t" rtlCol="false" tIns="0" lIns="0" bIns="0" rIns="0">
            <a:spAutoFit/>
          </a:bodyPr>
          <a:lstStyle/>
          <a:p>
            <a:pPr>
              <a:lnSpc>
                <a:spcPts val="6079"/>
              </a:lnSpc>
            </a:pPr>
            <a:r>
              <a:rPr lang="en-US" sz="4052" spc="40">
                <a:solidFill>
                  <a:srgbClr val="04345C"/>
                </a:solidFill>
                <a:latin typeface="Montserrat Classic"/>
              </a:rPr>
              <a:t>YOLO algorithm is an algorithm based on regression, instead of selecting the interesting part of an Image, it predicts classes and bounding boxes for the whole image in one run of the Algorithm.</a:t>
            </a:r>
          </a:p>
        </p:txBody>
      </p:sp>
      <p:sp>
        <p:nvSpPr>
          <p:cNvPr name="Freeform 5" id="5"/>
          <p:cNvSpPr/>
          <p:nvPr/>
        </p:nvSpPr>
        <p:spPr>
          <a:xfrm flipH="false" flipV="false" rot="-650432">
            <a:off x="14571582" y="-1537324"/>
            <a:ext cx="5933663" cy="5933663"/>
          </a:xfrm>
          <a:custGeom>
            <a:avLst/>
            <a:gdLst/>
            <a:ahLst/>
            <a:cxnLst/>
            <a:rect r="r" b="b" t="t" l="l"/>
            <a:pathLst>
              <a:path h="5933663" w="5933663">
                <a:moveTo>
                  <a:pt x="0" y="0"/>
                </a:moveTo>
                <a:lnTo>
                  <a:pt x="5933663" y="0"/>
                </a:lnTo>
                <a:lnTo>
                  <a:pt x="5933663" y="5933663"/>
                </a:lnTo>
                <a:lnTo>
                  <a:pt x="0" y="5933663"/>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TextBox 2" id="2"/>
          <p:cNvSpPr txBox="true"/>
          <p:nvPr/>
        </p:nvSpPr>
        <p:spPr>
          <a:xfrm rot="0">
            <a:off x="5925859" y="224155"/>
            <a:ext cx="5890884" cy="1228090"/>
          </a:xfrm>
          <a:prstGeom prst="rect">
            <a:avLst/>
          </a:prstGeom>
        </p:spPr>
        <p:txBody>
          <a:bodyPr anchor="t" rtlCol="false" tIns="0" lIns="0" bIns="0" rIns="0">
            <a:spAutoFit/>
          </a:bodyPr>
          <a:lstStyle/>
          <a:p>
            <a:pPr>
              <a:lnSpc>
                <a:spcPts val="4939"/>
              </a:lnSpc>
            </a:pPr>
            <a:r>
              <a:rPr lang="en-US" sz="3799" spc="379">
                <a:solidFill>
                  <a:srgbClr val="FFFFFF"/>
                </a:solidFill>
                <a:latin typeface="Montserrat Classic"/>
              </a:rPr>
              <a:t>HOW DOES IT WORK</a:t>
            </a:r>
          </a:p>
          <a:p>
            <a:pPr>
              <a:lnSpc>
                <a:spcPts val="4939"/>
              </a:lnSpc>
            </a:pPr>
          </a:p>
        </p:txBody>
      </p:sp>
      <p:sp>
        <p:nvSpPr>
          <p:cNvPr name="Freeform 3" id="3"/>
          <p:cNvSpPr/>
          <p:nvPr/>
        </p:nvSpPr>
        <p:spPr>
          <a:xfrm flipH="false" flipV="false" rot="0">
            <a:off x="293893" y="1028700"/>
            <a:ext cx="8501208" cy="8901789"/>
          </a:xfrm>
          <a:custGeom>
            <a:avLst/>
            <a:gdLst/>
            <a:ahLst/>
            <a:cxnLst/>
            <a:rect r="r" b="b" t="t" l="l"/>
            <a:pathLst>
              <a:path h="8901789" w="8501208">
                <a:moveTo>
                  <a:pt x="0" y="0"/>
                </a:moveTo>
                <a:lnTo>
                  <a:pt x="8501208" y="0"/>
                </a:lnTo>
                <a:lnTo>
                  <a:pt x="8501208" y="8901789"/>
                </a:lnTo>
                <a:lnTo>
                  <a:pt x="0" y="8901789"/>
                </a:lnTo>
                <a:lnTo>
                  <a:pt x="0" y="0"/>
                </a:lnTo>
                <a:close/>
              </a:path>
            </a:pathLst>
          </a:custGeom>
          <a:blipFill>
            <a:blip r:embed="rId2"/>
            <a:stretch>
              <a:fillRect l="0" t="0" r="0" b="0"/>
            </a:stretch>
          </a:blipFill>
        </p:spPr>
      </p:sp>
      <p:sp>
        <p:nvSpPr>
          <p:cNvPr name="TextBox 4" id="4"/>
          <p:cNvSpPr txBox="true"/>
          <p:nvPr/>
        </p:nvSpPr>
        <p:spPr>
          <a:xfrm rot="0">
            <a:off x="9144000" y="1079700"/>
            <a:ext cx="8680506" cy="8714064"/>
          </a:xfrm>
          <a:prstGeom prst="rect">
            <a:avLst/>
          </a:prstGeom>
        </p:spPr>
        <p:txBody>
          <a:bodyPr anchor="t" rtlCol="false" tIns="0" lIns="0" bIns="0" rIns="0">
            <a:spAutoFit/>
          </a:bodyPr>
          <a:lstStyle/>
          <a:p>
            <a:pPr>
              <a:lnSpc>
                <a:spcPts val="4162"/>
              </a:lnSpc>
            </a:pPr>
            <a:r>
              <a:rPr lang="en-US" sz="2774" spc="27">
                <a:solidFill>
                  <a:srgbClr val="E2EDF1"/>
                </a:solidFill>
                <a:latin typeface="Montserrat Classic"/>
              </a:rPr>
              <a:t>Object detection is a popular task in computer vision.</a:t>
            </a:r>
          </a:p>
          <a:p>
            <a:pPr>
              <a:lnSpc>
                <a:spcPts val="4162"/>
              </a:lnSpc>
            </a:pPr>
            <a:r>
              <a:rPr lang="en-US" sz="2774" spc="27">
                <a:solidFill>
                  <a:srgbClr val="E2EDF1"/>
                </a:solidFill>
                <a:latin typeface="Montserrat Classic"/>
              </a:rPr>
              <a:t>It deals with localizing a region of interest within an image and classifying this region like a typical image classifier. One image can include several regions of interest pointing to different objects. This makes object detection a more advanced problem of image classification.</a:t>
            </a:r>
          </a:p>
          <a:p>
            <a:pPr>
              <a:lnSpc>
                <a:spcPts val="4162"/>
              </a:lnSpc>
            </a:pPr>
            <a:r>
              <a:rPr lang="en-US" sz="2774" spc="27">
                <a:solidFill>
                  <a:srgbClr val="E2EDF1"/>
                </a:solidFill>
                <a:latin typeface="Montserrat Classic"/>
              </a:rPr>
              <a:t>YOLO (You Only Look Once) is a popular object detection model known for its speed and accuracy. It was first introduced by Joseph Redmon et al. in 2016 and has since undergone several iterations, the latest being YOLO v7.</a:t>
            </a:r>
          </a:p>
          <a:p>
            <a:pPr>
              <a:lnSpc>
                <a:spcPts val="4162"/>
              </a:lnSpc>
            </a:pPr>
            <a:r>
              <a:rPr lang="en-US" sz="2774" spc="27">
                <a:solidFill>
                  <a:srgbClr val="E2EDF1"/>
                </a:solidFill>
                <a:latin typeface="Montserrat Classic"/>
              </a:rPr>
              <a:t>In this article, we will discuss what makes YOLO v7 stand out and how it compares to other object detection algorithms.</a:t>
            </a:r>
          </a:p>
          <a:p>
            <a:pPr>
              <a:lnSpc>
                <a:spcPts val="269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TextBox 2" id="2"/>
          <p:cNvSpPr txBox="true"/>
          <p:nvPr/>
        </p:nvSpPr>
        <p:spPr>
          <a:xfrm rot="0">
            <a:off x="5396045" y="339238"/>
            <a:ext cx="7495909" cy="515801"/>
          </a:xfrm>
          <a:prstGeom prst="rect">
            <a:avLst/>
          </a:prstGeom>
        </p:spPr>
        <p:txBody>
          <a:bodyPr anchor="t" rtlCol="false" tIns="0" lIns="0" bIns="0" rIns="0">
            <a:spAutoFit/>
          </a:bodyPr>
          <a:lstStyle/>
          <a:p>
            <a:pPr>
              <a:lnSpc>
                <a:spcPts val="4002"/>
              </a:lnSpc>
            </a:pPr>
            <a:r>
              <a:rPr lang="en-US" sz="3335">
                <a:solidFill>
                  <a:srgbClr val="E2EDF1"/>
                </a:solidFill>
                <a:latin typeface="Montserrat Classic Bold"/>
              </a:rPr>
              <a:t>Yolov8 vs older versions of Yolo</a:t>
            </a:r>
          </a:p>
        </p:txBody>
      </p:sp>
      <p:sp>
        <p:nvSpPr>
          <p:cNvPr name="Freeform 3" id="3"/>
          <p:cNvSpPr/>
          <p:nvPr/>
        </p:nvSpPr>
        <p:spPr>
          <a:xfrm flipH="false" flipV="false" rot="0">
            <a:off x="2600908" y="1028700"/>
            <a:ext cx="11789914" cy="8842436"/>
          </a:xfrm>
          <a:custGeom>
            <a:avLst/>
            <a:gdLst/>
            <a:ahLst/>
            <a:cxnLst/>
            <a:rect r="r" b="b" t="t" l="l"/>
            <a:pathLst>
              <a:path h="8842436" w="11789914">
                <a:moveTo>
                  <a:pt x="0" y="0"/>
                </a:moveTo>
                <a:lnTo>
                  <a:pt x="11789914" y="0"/>
                </a:lnTo>
                <a:lnTo>
                  <a:pt x="11789914" y="8842436"/>
                </a:lnTo>
                <a:lnTo>
                  <a:pt x="0" y="8842436"/>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390982" y="1312697"/>
            <a:ext cx="13506036" cy="8378745"/>
          </a:xfrm>
          <a:prstGeom prst="rect">
            <a:avLst/>
          </a:prstGeom>
        </p:spPr>
      </p:pic>
      <p:sp>
        <p:nvSpPr>
          <p:cNvPr name="TextBox 3" id="3"/>
          <p:cNvSpPr txBox="true"/>
          <p:nvPr/>
        </p:nvSpPr>
        <p:spPr>
          <a:xfrm rot="0">
            <a:off x="2225546" y="499110"/>
            <a:ext cx="13332023" cy="529590"/>
          </a:xfrm>
          <a:prstGeom prst="rect">
            <a:avLst/>
          </a:prstGeom>
        </p:spPr>
        <p:txBody>
          <a:bodyPr anchor="t" rtlCol="false" tIns="0" lIns="0" bIns="0" rIns="0">
            <a:spAutoFit/>
          </a:bodyPr>
          <a:lstStyle/>
          <a:p>
            <a:pPr algn="ctr">
              <a:lnSpc>
                <a:spcPts val="4290"/>
              </a:lnSpc>
              <a:spcBef>
                <a:spcPct val="0"/>
              </a:spcBef>
            </a:pPr>
            <a:r>
              <a:rPr lang="en-US" sz="3300" spc="330">
                <a:solidFill>
                  <a:srgbClr val="FFFFFF"/>
                </a:solidFill>
                <a:latin typeface="Montserrat Classic"/>
              </a:rPr>
              <a:t>SAMPLE STUDY MADE WITH YOLO CODING LANGUAGE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933208" y="1735873"/>
            <a:ext cx="16326092" cy="7955217"/>
          </a:xfrm>
          <a:custGeom>
            <a:avLst/>
            <a:gdLst/>
            <a:ahLst/>
            <a:cxnLst/>
            <a:rect r="r" b="b" t="t" l="l"/>
            <a:pathLst>
              <a:path h="7955217" w="16326092">
                <a:moveTo>
                  <a:pt x="0" y="0"/>
                </a:moveTo>
                <a:lnTo>
                  <a:pt x="16326092" y="0"/>
                </a:lnTo>
                <a:lnTo>
                  <a:pt x="16326092" y="7955218"/>
                </a:lnTo>
                <a:lnTo>
                  <a:pt x="0" y="7955218"/>
                </a:lnTo>
                <a:lnTo>
                  <a:pt x="0" y="0"/>
                </a:lnTo>
                <a:close/>
              </a:path>
            </a:pathLst>
          </a:custGeom>
          <a:blipFill>
            <a:blip r:embed="rId2"/>
            <a:stretch>
              <a:fillRect l="0" t="0" r="0" b="0"/>
            </a:stretch>
          </a:blipFill>
        </p:spPr>
      </p:sp>
      <p:sp>
        <p:nvSpPr>
          <p:cNvPr name="TextBox 3" id="3"/>
          <p:cNvSpPr txBox="true"/>
          <p:nvPr/>
        </p:nvSpPr>
        <p:spPr>
          <a:xfrm rot="0">
            <a:off x="6279593" y="766037"/>
            <a:ext cx="7495909" cy="515801"/>
          </a:xfrm>
          <a:prstGeom prst="rect">
            <a:avLst/>
          </a:prstGeom>
        </p:spPr>
        <p:txBody>
          <a:bodyPr anchor="t" rtlCol="false" tIns="0" lIns="0" bIns="0" rIns="0">
            <a:spAutoFit/>
          </a:bodyPr>
          <a:lstStyle/>
          <a:p>
            <a:pPr>
              <a:lnSpc>
                <a:spcPts val="4002"/>
              </a:lnSpc>
            </a:pPr>
            <a:r>
              <a:rPr lang="en-US" sz="3335">
                <a:solidFill>
                  <a:srgbClr val="E2EDF1"/>
                </a:solidFill>
                <a:latin typeface="Montserrat Classic Bold"/>
              </a:rPr>
              <a:t>Data about how we train AI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4959" y="3513811"/>
            <a:ext cx="18292959" cy="4226096"/>
          </a:xfrm>
          <a:custGeom>
            <a:avLst/>
            <a:gdLst/>
            <a:ahLst/>
            <a:cxnLst/>
            <a:rect r="r" b="b" t="t" l="l"/>
            <a:pathLst>
              <a:path h="4226096" w="18292959">
                <a:moveTo>
                  <a:pt x="0" y="0"/>
                </a:moveTo>
                <a:lnTo>
                  <a:pt x="18292959" y="0"/>
                </a:lnTo>
                <a:lnTo>
                  <a:pt x="18292959" y="4226096"/>
                </a:lnTo>
                <a:lnTo>
                  <a:pt x="0" y="4226096"/>
                </a:lnTo>
                <a:lnTo>
                  <a:pt x="0" y="0"/>
                </a:lnTo>
                <a:close/>
              </a:path>
            </a:pathLst>
          </a:custGeom>
          <a:blipFill>
            <a:blip r:embed="rId2"/>
            <a:stretch>
              <a:fillRect l="0" t="0" r="0" b="0"/>
            </a:stretch>
          </a:blipFill>
        </p:spPr>
      </p:sp>
      <p:sp>
        <p:nvSpPr>
          <p:cNvPr name="TextBox 3" id="3"/>
          <p:cNvSpPr txBox="true"/>
          <p:nvPr/>
        </p:nvSpPr>
        <p:spPr>
          <a:xfrm rot="0">
            <a:off x="3399160" y="2263097"/>
            <a:ext cx="11489680" cy="671830"/>
          </a:xfrm>
          <a:prstGeom prst="rect">
            <a:avLst/>
          </a:prstGeom>
        </p:spPr>
        <p:txBody>
          <a:bodyPr anchor="t" rtlCol="false" tIns="0" lIns="0" bIns="0" rIns="0">
            <a:spAutoFit/>
          </a:bodyPr>
          <a:lstStyle/>
          <a:p>
            <a:pPr algn="ctr">
              <a:lnSpc>
                <a:spcPts val="5329"/>
              </a:lnSpc>
              <a:spcBef>
                <a:spcPct val="0"/>
              </a:spcBef>
            </a:pPr>
            <a:r>
              <a:rPr lang="en-US" sz="4099" spc="409">
                <a:solidFill>
                  <a:srgbClr val="FFFFFF"/>
                </a:solidFill>
                <a:latin typeface="Montserrat Classic"/>
              </a:rPr>
              <a:t>VALIDATION OF THE TRAINED MODEL</a:t>
            </a:r>
          </a:p>
        </p:txBody>
      </p:sp>
      <p:grpSp>
        <p:nvGrpSpPr>
          <p:cNvPr name="Group 4" id="4"/>
          <p:cNvGrpSpPr/>
          <p:nvPr/>
        </p:nvGrpSpPr>
        <p:grpSpPr>
          <a:xfrm rot="0">
            <a:off x="3800475" y="9258300"/>
            <a:ext cx="10687050" cy="989440"/>
            <a:chOff x="0" y="0"/>
            <a:chExt cx="14249400" cy="1319254"/>
          </a:xfrm>
        </p:grpSpPr>
        <p:sp>
          <p:nvSpPr>
            <p:cNvPr name="AutoShape 5" id="5"/>
            <p:cNvSpPr/>
            <p:nvPr/>
          </p:nvSpPr>
          <p:spPr>
            <a:xfrm rot="-5400000">
              <a:off x="7048500" y="-6503173"/>
              <a:ext cx="152400" cy="14249400"/>
            </a:xfrm>
            <a:prstGeom prst="rect">
              <a:avLst/>
            </a:prstGeom>
            <a:solidFill>
              <a:srgbClr val="E2EDF1"/>
            </a:solidFill>
          </p:spPr>
        </p:sp>
        <p:sp>
          <p:nvSpPr>
            <p:cNvPr name="Freeform 6" id="6"/>
            <p:cNvSpPr/>
            <p:nvPr/>
          </p:nvSpPr>
          <p:spPr>
            <a:xfrm flipH="false" flipV="false" rot="-5400000">
              <a:off x="12338574" y="231582"/>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566974" y="155382"/>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28700" y="1028700"/>
            <a:ext cx="9144000" cy="8229600"/>
          </a:xfrm>
          <a:prstGeom prst="rect">
            <a:avLst/>
          </a:prstGeom>
          <a:solidFill>
            <a:srgbClr val="E2EDF1"/>
          </a:solidFill>
        </p:spPr>
      </p:sp>
      <p:grpSp>
        <p:nvGrpSpPr>
          <p:cNvPr name="Group 3" id="3"/>
          <p:cNvGrpSpPr/>
          <p:nvPr/>
        </p:nvGrpSpPr>
        <p:grpSpPr>
          <a:xfrm rot="0">
            <a:off x="1755421" y="2281238"/>
            <a:ext cx="7690558" cy="5724525"/>
            <a:chOff x="0" y="0"/>
            <a:chExt cx="10254077" cy="7632700"/>
          </a:xfrm>
        </p:grpSpPr>
        <p:sp>
          <p:nvSpPr>
            <p:cNvPr name="TextBox 4" id="4"/>
            <p:cNvSpPr txBox="true"/>
            <p:nvPr/>
          </p:nvSpPr>
          <p:spPr>
            <a:xfrm rot="0">
              <a:off x="4" y="-9525"/>
              <a:ext cx="10254073" cy="1419225"/>
            </a:xfrm>
            <a:prstGeom prst="rect">
              <a:avLst/>
            </a:prstGeom>
          </p:spPr>
          <p:txBody>
            <a:bodyPr anchor="t" rtlCol="false" tIns="0" lIns="0" bIns="0" rIns="0">
              <a:spAutoFit/>
            </a:bodyPr>
            <a:lstStyle/>
            <a:p>
              <a:pPr>
                <a:lnSpc>
                  <a:spcPts val="8400"/>
                </a:lnSpc>
              </a:pPr>
              <a:r>
                <a:rPr lang="en-US" sz="7000">
                  <a:solidFill>
                    <a:srgbClr val="04345C"/>
                  </a:solidFill>
                  <a:latin typeface="Montserrat Classic Bold"/>
                </a:rPr>
                <a:t>Our Challenge</a:t>
              </a:r>
            </a:p>
          </p:txBody>
        </p:sp>
        <p:sp>
          <p:nvSpPr>
            <p:cNvPr name="TextBox 5" id="5"/>
            <p:cNvSpPr txBox="true"/>
            <p:nvPr/>
          </p:nvSpPr>
          <p:spPr>
            <a:xfrm rot="0">
              <a:off x="0" y="1824139"/>
              <a:ext cx="10254077" cy="799253"/>
            </a:xfrm>
            <a:prstGeom prst="rect">
              <a:avLst/>
            </a:prstGeom>
          </p:spPr>
          <p:txBody>
            <a:bodyPr anchor="t" rtlCol="false" tIns="0" lIns="0" bIns="0" rIns="0">
              <a:spAutoFit/>
            </a:bodyPr>
            <a:lstStyle/>
            <a:p>
              <a:pPr>
                <a:lnSpc>
                  <a:spcPts val="4940"/>
                </a:lnSpc>
              </a:pPr>
              <a:r>
                <a:rPr lang="en-US" sz="3800" spc="113">
                  <a:solidFill>
                    <a:srgbClr val="04345C"/>
                  </a:solidFill>
                  <a:latin typeface="Montserrat Classic Bold"/>
                </a:rPr>
                <a:t>GeoAI Reimagined</a:t>
              </a:r>
            </a:p>
          </p:txBody>
        </p:sp>
        <p:sp>
          <p:nvSpPr>
            <p:cNvPr name="TextBox 6" id="6"/>
            <p:cNvSpPr txBox="true"/>
            <p:nvPr/>
          </p:nvSpPr>
          <p:spPr>
            <a:xfrm rot="0">
              <a:off x="0" y="3117850"/>
              <a:ext cx="10254077" cy="4514850"/>
            </a:xfrm>
            <a:prstGeom prst="rect">
              <a:avLst/>
            </a:prstGeom>
          </p:spPr>
          <p:txBody>
            <a:bodyPr anchor="t" rtlCol="false" tIns="0" lIns="0" bIns="0" rIns="0">
              <a:spAutoFit/>
            </a:bodyPr>
            <a:lstStyle/>
            <a:p>
              <a:pPr>
                <a:lnSpc>
                  <a:spcPts val="4500"/>
                </a:lnSpc>
              </a:pPr>
              <a:r>
                <a:rPr lang="en-US" sz="3000" spc="30">
                  <a:solidFill>
                    <a:srgbClr val="04345C"/>
                  </a:solidFill>
                  <a:latin typeface="Montserrat Classic"/>
                </a:rPr>
                <a:t>Our challenge is to develop an accurate AI model that could be useful in a range of critical geospatial applications, such as disaster recovery operations, environmental change monitoring  geological data discovery, and more.</a:t>
              </a:r>
            </a:p>
          </p:txBody>
        </p:sp>
      </p:grpSp>
      <p:grpSp>
        <p:nvGrpSpPr>
          <p:cNvPr name="Group 7" id="7"/>
          <p:cNvGrpSpPr/>
          <p:nvPr/>
        </p:nvGrpSpPr>
        <p:grpSpPr>
          <a:xfrm rot="0">
            <a:off x="11490099" y="-1461089"/>
            <a:ext cx="8044341" cy="11285933"/>
            <a:chOff x="0" y="0"/>
            <a:chExt cx="10725788" cy="15047911"/>
          </a:xfrm>
        </p:grpSpPr>
        <p:sp>
          <p:nvSpPr>
            <p:cNvPr name="Freeform 8" id="8"/>
            <p:cNvSpPr/>
            <p:nvPr/>
          </p:nvSpPr>
          <p:spPr>
            <a:xfrm flipH="false" flipV="false" rot="-1538225">
              <a:off x="1374827" y="1654369"/>
              <a:ext cx="8741173" cy="4807645"/>
            </a:xfrm>
            <a:custGeom>
              <a:avLst/>
              <a:gdLst/>
              <a:ahLst/>
              <a:cxnLst/>
              <a:rect r="r" b="b" t="t" l="l"/>
              <a:pathLst>
                <a:path h="4807645" w="8741173">
                  <a:moveTo>
                    <a:pt x="0" y="0"/>
                  </a:moveTo>
                  <a:lnTo>
                    <a:pt x="8741173" y="0"/>
                  </a:lnTo>
                  <a:lnTo>
                    <a:pt x="8741173" y="4807645"/>
                  </a:lnTo>
                  <a:lnTo>
                    <a:pt x="0" y="4807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8116383"/>
              <a:ext cx="6931527" cy="6931527"/>
            </a:xfrm>
            <a:custGeom>
              <a:avLst/>
              <a:gdLst/>
              <a:ahLst/>
              <a:cxnLst/>
              <a:rect r="r" b="b" t="t" l="l"/>
              <a:pathLst>
                <a:path h="6931527" w="6931527">
                  <a:moveTo>
                    <a:pt x="0" y="0"/>
                  </a:moveTo>
                  <a:lnTo>
                    <a:pt x="6931527" y="0"/>
                  </a:lnTo>
                  <a:lnTo>
                    <a:pt x="6931527" y="6931528"/>
                  </a:lnTo>
                  <a:lnTo>
                    <a:pt x="0" y="6931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105642" y="3096885"/>
            <a:ext cx="18076717" cy="1432273"/>
          </a:xfrm>
          <a:custGeom>
            <a:avLst/>
            <a:gdLst/>
            <a:ahLst/>
            <a:cxnLst/>
            <a:rect r="r" b="b" t="t" l="l"/>
            <a:pathLst>
              <a:path h="1432273" w="18076717">
                <a:moveTo>
                  <a:pt x="0" y="0"/>
                </a:moveTo>
                <a:lnTo>
                  <a:pt x="18076716" y="0"/>
                </a:lnTo>
                <a:lnTo>
                  <a:pt x="18076716" y="1432273"/>
                </a:lnTo>
                <a:lnTo>
                  <a:pt x="0" y="1432273"/>
                </a:lnTo>
                <a:lnTo>
                  <a:pt x="0" y="0"/>
                </a:lnTo>
                <a:close/>
              </a:path>
            </a:pathLst>
          </a:custGeom>
          <a:blipFill>
            <a:blip r:embed="rId2"/>
            <a:stretch>
              <a:fillRect l="-4236" t="0" r="-29213" b="0"/>
            </a:stretch>
          </a:blipFill>
        </p:spPr>
      </p:sp>
      <p:sp>
        <p:nvSpPr>
          <p:cNvPr name="Freeform 3" id="3"/>
          <p:cNvSpPr/>
          <p:nvPr/>
        </p:nvSpPr>
        <p:spPr>
          <a:xfrm flipH="false" flipV="false" rot="0">
            <a:off x="11592688" y="4834256"/>
            <a:ext cx="5666612" cy="4493137"/>
          </a:xfrm>
          <a:custGeom>
            <a:avLst/>
            <a:gdLst/>
            <a:ahLst/>
            <a:cxnLst/>
            <a:rect r="r" b="b" t="t" l="l"/>
            <a:pathLst>
              <a:path h="4493137" w="5666612">
                <a:moveTo>
                  <a:pt x="0" y="0"/>
                </a:moveTo>
                <a:lnTo>
                  <a:pt x="5666612" y="0"/>
                </a:lnTo>
                <a:lnTo>
                  <a:pt x="5666612" y="4493137"/>
                </a:lnTo>
                <a:lnTo>
                  <a:pt x="0" y="44931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6656" y="4834256"/>
            <a:ext cx="5129844" cy="5129844"/>
          </a:xfrm>
          <a:custGeom>
            <a:avLst/>
            <a:gdLst/>
            <a:ahLst/>
            <a:cxnLst/>
            <a:rect r="r" b="b" t="t" l="l"/>
            <a:pathLst>
              <a:path h="5129844" w="5129844">
                <a:moveTo>
                  <a:pt x="0" y="0"/>
                </a:moveTo>
                <a:lnTo>
                  <a:pt x="5129844" y="0"/>
                </a:lnTo>
                <a:lnTo>
                  <a:pt x="5129844" y="5129845"/>
                </a:lnTo>
                <a:lnTo>
                  <a:pt x="0" y="5129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478712" y="749618"/>
            <a:ext cx="5330577" cy="529590"/>
          </a:xfrm>
          <a:prstGeom prst="rect">
            <a:avLst/>
          </a:prstGeom>
        </p:spPr>
        <p:txBody>
          <a:bodyPr anchor="t" rtlCol="false" tIns="0" lIns="0" bIns="0" rIns="0">
            <a:spAutoFit/>
          </a:bodyPr>
          <a:lstStyle/>
          <a:p>
            <a:pPr algn="ctr">
              <a:lnSpc>
                <a:spcPts val="4290"/>
              </a:lnSpc>
              <a:spcBef>
                <a:spcPct val="0"/>
              </a:spcBef>
            </a:pPr>
            <a:r>
              <a:rPr lang="en-US" sz="3300" spc="330">
                <a:solidFill>
                  <a:srgbClr val="FFFFFF"/>
                </a:solidFill>
                <a:latin typeface="Montserrat Classic"/>
              </a:rPr>
              <a:t>PREDICTION/TESTING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426773" y="2437018"/>
            <a:ext cx="17434454" cy="1884501"/>
          </a:xfrm>
          <a:custGeom>
            <a:avLst/>
            <a:gdLst/>
            <a:ahLst/>
            <a:cxnLst/>
            <a:rect r="r" b="b" t="t" l="l"/>
            <a:pathLst>
              <a:path h="1884501" w="17434454">
                <a:moveTo>
                  <a:pt x="0" y="0"/>
                </a:moveTo>
                <a:lnTo>
                  <a:pt x="17434454" y="0"/>
                </a:lnTo>
                <a:lnTo>
                  <a:pt x="17434454" y="1884501"/>
                </a:lnTo>
                <a:lnTo>
                  <a:pt x="0" y="1884501"/>
                </a:lnTo>
                <a:lnTo>
                  <a:pt x="0" y="0"/>
                </a:lnTo>
                <a:close/>
              </a:path>
            </a:pathLst>
          </a:custGeom>
          <a:blipFill>
            <a:blip r:embed="rId2"/>
            <a:stretch>
              <a:fillRect l="0" t="0" r="0" b="0"/>
            </a:stretch>
          </a:blipFill>
        </p:spPr>
      </p:sp>
      <p:sp>
        <p:nvSpPr>
          <p:cNvPr name="TextBox 3" id="3"/>
          <p:cNvSpPr txBox="true"/>
          <p:nvPr/>
        </p:nvSpPr>
        <p:spPr>
          <a:xfrm rot="0">
            <a:off x="6279593" y="766037"/>
            <a:ext cx="7495909" cy="515801"/>
          </a:xfrm>
          <a:prstGeom prst="rect">
            <a:avLst/>
          </a:prstGeom>
        </p:spPr>
        <p:txBody>
          <a:bodyPr anchor="t" rtlCol="false" tIns="0" lIns="0" bIns="0" rIns="0">
            <a:spAutoFit/>
          </a:bodyPr>
          <a:lstStyle/>
          <a:p>
            <a:pPr>
              <a:lnSpc>
                <a:spcPts val="4002"/>
              </a:lnSpc>
            </a:pPr>
            <a:r>
              <a:rPr lang="en-US" sz="3335">
                <a:solidFill>
                  <a:srgbClr val="E2EDF1"/>
                </a:solidFill>
                <a:latin typeface="Montserrat Classic Bold"/>
              </a:rPr>
              <a:t>Importing The Dataset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1002837" y="1512249"/>
            <a:ext cx="16282326" cy="8491739"/>
          </a:xfrm>
          <a:custGeom>
            <a:avLst/>
            <a:gdLst/>
            <a:ahLst/>
            <a:cxnLst/>
            <a:rect r="r" b="b" t="t" l="l"/>
            <a:pathLst>
              <a:path h="8491739" w="16282326">
                <a:moveTo>
                  <a:pt x="0" y="0"/>
                </a:moveTo>
                <a:lnTo>
                  <a:pt x="16282326" y="0"/>
                </a:lnTo>
                <a:lnTo>
                  <a:pt x="16282326" y="8491739"/>
                </a:lnTo>
                <a:lnTo>
                  <a:pt x="0" y="8491739"/>
                </a:lnTo>
                <a:lnTo>
                  <a:pt x="0" y="0"/>
                </a:lnTo>
                <a:close/>
              </a:path>
            </a:pathLst>
          </a:custGeom>
          <a:blipFill>
            <a:blip r:embed="rId2"/>
            <a:stretch>
              <a:fillRect l="0" t="0" r="0" b="0"/>
            </a:stretch>
          </a:blipFill>
        </p:spPr>
      </p:sp>
      <p:sp>
        <p:nvSpPr>
          <p:cNvPr name="TextBox 3" id="3"/>
          <p:cNvSpPr txBox="true"/>
          <p:nvPr/>
        </p:nvSpPr>
        <p:spPr>
          <a:xfrm rot="0">
            <a:off x="5040585" y="749618"/>
            <a:ext cx="8206829" cy="529590"/>
          </a:xfrm>
          <a:prstGeom prst="rect">
            <a:avLst/>
          </a:prstGeom>
        </p:spPr>
        <p:txBody>
          <a:bodyPr anchor="t" rtlCol="false" tIns="0" lIns="0" bIns="0" rIns="0">
            <a:spAutoFit/>
          </a:bodyPr>
          <a:lstStyle/>
          <a:p>
            <a:pPr algn="ctr">
              <a:lnSpc>
                <a:spcPts val="4290"/>
              </a:lnSpc>
              <a:spcBef>
                <a:spcPct val="0"/>
              </a:spcBef>
            </a:pPr>
            <a:r>
              <a:rPr lang="en-US" sz="3300" spc="330">
                <a:solidFill>
                  <a:srgbClr val="FFFFFF"/>
                </a:solidFill>
                <a:latin typeface="Montserrat Classic"/>
              </a:rPr>
              <a:t>TESTING SAMPLE VISUALIZATION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3644251" y="1308240"/>
            <a:ext cx="10999497" cy="7670520"/>
          </a:xfrm>
          <a:custGeom>
            <a:avLst/>
            <a:gdLst/>
            <a:ahLst/>
            <a:cxnLst/>
            <a:rect r="r" b="b" t="t" l="l"/>
            <a:pathLst>
              <a:path h="7670520" w="10999497">
                <a:moveTo>
                  <a:pt x="0" y="0"/>
                </a:moveTo>
                <a:lnTo>
                  <a:pt x="10999498" y="0"/>
                </a:lnTo>
                <a:lnTo>
                  <a:pt x="10999498" y="7670520"/>
                </a:lnTo>
                <a:lnTo>
                  <a:pt x="0" y="767052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TextBox 2" id="2"/>
          <p:cNvSpPr txBox="true"/>
          <p:nvPr/>
        </p:nvSpPr>
        <p:spPr>
          <a:xfrm rot="0">
            <a:off x="520662" y="715251"/>
            <a:ext cx="4793443" cy="2114550"/>
          </a:xfrm>
          <a:prstGeom prst="rect">
            <a:avLst/>
          </a:prstGeom>
        </p:spPr>
        <p:txBody>
          <a:bodyPr anchor="t" rtlCol="false" tIns="0" lIns="0" bIns="0" rIns="0">
            <a:spAutoFit/>
          </a:bodyPr>
          <a:lstStyle/>
          <a:p>
            <a:pPr>
              <a:lnSpc>
                <a:spcPts val="5622"/>
              </a:lnSpc>
            </a:pPr>
            <a:r>
              <a:rPr lang="en-US" sz="4685">
                <a:solidFill>
                  <a:srgbClr val="6BD4CD"/>
                </a:solidFill>
                <a:latin typeface="Montserrat Classic Bold"/>
              </a:rPr>
              <a:t>Where is object detection used today?</a:t>
            </a:r>
          </a:p>
        </p:txBody>
      </p:sp>
      <p:sp>
        <p:nvSpPr>
          <p:cNvPr name="TextBox 3" id="3"/>
          <p:cNvSpPr txBox="true"/>
          <p:nvPr/>
        </p:nvSpPr>
        <p:spPr>
          <a:xfrm rot="0">
            <a:off x="5997084" y="1104355"/>
            <a:ext cx="11738103" cy="6060394"/>
          </a:xfrm>
          <a:prstGeom prst="rect">
            <a:avLst/>
          </a:prstGeom>
        </p:spPr>
        <p:txBody>
          <a:bodyPr anchor="t" rtlCol="false" tIns="0" lIns="0" bIns="0" rIns="0">
            <a:spAutoFit/>
          </a:bodyPr>
          <a:lstStyle/>
          <a:p>
            <a:pPr>
              <a:lnSpc>
                <a:spcPts val="6852"/>
              </a:lnSpc>
            </a:pPr>
            <a:r>
              <a:rPr lang="en-US" sz="4568" spc="45">
                <a:solidFill>
                  <a:srgbClr val="E2EDF1"/>
                </a:solidFill>
                <a:latin typeface="Montserrat Classic"/>
              </a:rPr>
              <a:t>Today, object recognition is the core of most vision-based AI software and programs. Object detection plays an important role in scene understanding, which is popular in security, construction, transportation, medical, and military use cases.</a:t>
            </a:r>
          </a:p>
        </p:txBody>
      </p:sp>
      <p:sp>
        <p:nvSpPr>
          <p:cNvPr name="Freeform 4" id="4"/>
          <p:cNvSpPr/>
          <p:nvPr/>
        </p:nvSpPr>
        <p:spPr>
          <a:xfrm flipH="false" flipV="false" rot="0">
            <a:off x="0" y="4205990"/>
            <a:ext cx="5089584" cy="5279917"/>
          </a:xfrm>
          <a:custGeom>
            <a:avLst/>
            <a:gdLst/>
            <a:ahLst/>
            <a:cxnLst/>
            <a:rect r="r" b="b" t="t" l="l"/>
            <a:pathLst>
              <a:path h="5279917" w="5089584">
                <a:moveTo>
                  <a:pt x="0" y="0"/>
                </a:moveTo>
                <a:lnTo>
                  <a:pt x="5089584" y="0"/>
                </a:lnTo>
                <a:lnTo>
                  <a:pt x="5089584" y="5279917"/>
                </a:lnTo>
                <a:lnTo>
                  <a:pt x="0" y="5279917"/>
                </a:lnTo>
                <a:lnTo>
                  <a:pt x="0" y="0"/>
                </a:lnTo>
                <a:close/>
              </a:path>
            </a:pathLst>
          </a:custGeom>
          <a:blipFill>
            <a:blip r:embed="rId2">
              <a:extLst>
                <a:ext uri="{96DAC541-7B7A-43D3-8B79-37D633B846F1}">
                  <asvg:svgBlip xmlns:asvg="http://schemas.microsoft.com/office/drawing/2016/SVG/main" r:embed="rId3"/>
                </a:ext>
              </a:extLst>
            </a:blip>
            <a:stretch>
              <a:fillRect l="-16779" t="0" r="0" b="-12569"/>
            </a:stretch>
          </a:blipFill>
        </p:spPr>
      </p:sp>
      <p:sp>
        <p:nvSpPr>
          <p:cNvPr name="AutoShape 5" id="5"/>
          <p:cNvSpPr/>
          <p:nvPr/>
        </p:nvSpPr>
        <p:spPr>
          <a:xfrm rot="0">
            <a:off x="-247650" y="9258300"/>
            <a:ext cx="18840450" cy="1257300"/>
          </a:xfrm>
          <a:prstGeom prst="rect">
            <a:avLst/>
          </a:prstGeom>
          <a:solidFill>
            <a:srgbClr val="04345C"/>
          </a:solidFill>
        </p:spPr>
      </p:sp>
      <p:grpSp>
        <p:nvGrpSpPr>
          <p:cNvPr name="Group 6" id="6"/>
          <p:cNvGrpSpPr/>
          <p:nvPr/>
        </p:nvGrpSpPr>
        <p:grpSpPr>
          <a:xfrm rot="0">
            <a:off x="3800475" y="9258300"/>
            <a:ext cx="10687050" cy="989440"/>
            <a:chOff x="0" y="0"/>
            <a:chExt cx="14249400" cy="1319254"/>
          </a:xfrm>
        </p:grpSpPr>
        <p:sp>
          <p:nvSpPr>
            <p:cNvPr name="AutoShape 7" id="7"/>
            <p:cNvSpPr/>
            <p:nvPr/>
          </p:nvSpPr>
          <p:spPr>
            <a:xfrm rot="-5400000">
              <a:off x="7048500" y="-6503173"/>
              <a:ext cx="152400" cy="14249400"/>
            </a:xfrm>
            <a:prstGeom prst="rect">
              <a:avLst/>
            </a:prstGeom>
            <a:solidFill>
              <a:srgbClr val="E2EDF1"/>
            </a:solidFill>
          </p:spPr>
        </p:sp>
        <p:sp>
          <p:nvSpPr>
            <p:cNvPr name="Freeform 8" id="8"/>
            <p:cNvSpPr/>
            <p:nvPr/>
          </p:nvSpPr>
          <p:spPr>
            <a:xfrm flipH="false" flipV="false" rot="-5400000">
              <a:off x="12338574" y="231582"/>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566974" y="155382"/>
              <a:ext cx="1243054" cy="932290"/>
            </a:xfrm>
            <a:custGeom>
              <a:avLst/>
              <a:gdLst/>
              <a:ahLst/>
              <a:cxnLst/>
              <a:rect r="r" b="b" t="t" l="l"/>
              <a:pathLst>
                <a:path h="932290" w="1243054">
                  <a:moveTo>
                    <a:pt x="0" y="0"/>
                  </a:moveTo>
                  <a:lnTo>
                    <a:pt x="1243054" y="0"/>
                  </a:lnTo>
                  <a:lnTo>
                    <a:pt x="1243054" y="932290"/>
                  </a:lnTo>
                  <a:lnTo>
                    <a:pt x="0" y="932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0" y="4423727"/>
            <a:ext cx="18840450" cy="6471903"/>
            <a:chOff x="0" y="0"/>
            <a:chExt cx="25120600" cy="8629205"/>
          </a:xfrm>
        </p:grpSpPr>
        <p:sp>
          <p:nvSpPr>
            <p:cNvPr name="Freeform 3" id="3"/>
            <p:cNvSpPr/>
            <p:nvPr/>
          </p:nvSpPr>
          <p:spPr>
            <a:xfrm flipH="false" flipV="false" rot="0">
              <a:off x="15871239" y="0"/>
              <a:ext cx="8031201" cy="7481359"/>
            </a:xfrm>
            <a:custGeom>
              <a:avLst/>
              <a:gdLst/>
              <a:ahLst/>
              <a:cxnLst/>
              <a:rect r="r" b="b" t="t" l="l"/>
              <a:pathLst>
                <a:path h="7481359" w="8031201">
                  <a:moveTo>
                    <a:pt x="0" y="0"/>
                  </a:moveTo>
                  <a:lnTo>
                    <a:pt x="8031201" y="0"/>
                  </a:lnTo>
                  <a:lnTo>
                    <a:pt x="8031201" y="7481359"/>
                  </a:lnTo>
                  <a:lnTo>
                    <a:pt x="0" y="7481359"/>
                  </a:lnTo>
                  <a:lnTo>
                    <a:pt x="0" y="0"/>
                  </a:lnTo>
                  <a:close/>
                </a:path>
              </a:pathLst>
            </a:custGeom>
            <a:blipFill>
              <a:blip r:embed="rId2">
                <a:extLst>
                  <a:ext uri="{96DAC541-7B7A-43D3-8B79-37D633B846F1}">
                    <asvg:svgBlip xmlns:asvg="http://schemas.microsoft.com/office/drawing/2016/SVG/main" r:embed="rId3"/>
                  </a:ext>
                </a:extLst>
              </a:blip>
              <a:stretch>
                <a:fillRect l="0" t="0" r="-2470" b="-10001"/>
              </a:stretch>
            </a:blipFill>
          </p:spPr>
        </p:sp>
        <p:sp>
          <p:nvSpPr>
            <p:cNvPr name="AutoShape 4" id="4"/>
            <p:cNvSpPr/>
            <p:nvPr/>
          </p:nvSpPr>
          <p:spPr>
            <a:xfrm rot="0">
              <a:off x="0" y="6952805"/>
              <a:ext cx="25120600" cy="1676400"/>
            </a:xfrm>
            <a:prstGeom prst="rect">
              <a:avLst/>
            </a:prstGeom>
            <a:solidFill>
              <a:srgbClr val="6BD4CD"/>
            </a:solidFill>
          </p:spPr>
        </p:sp>
      </p:grpSp>
      <p:grpSp>
        <p:nvGrpSpPr>
          <p:cNvPr name="Group 5" id="5"/>
          <p:cNvGrpSpPr/>
          <p:nvPr/>
        </p:nvGrpSpPr>
        <p:grpSpPr>
          <a:xfrm rot="0">
            <a:off x="1028700" y="1028700"/>
            <a:ext cx="10548058" cy="3395027"/>
            <a:chOff x="0" y="0"/>
            <a:chExt cx="14064077" cy="4526703"/>
          </a:xfrm>
        </p:grpSpPr>
        <p:sp>
          <p:nvSpPr>
            <p:cNvPr name="TextBox 6" id="6"/>
            <p:cNvSpPr txBox="true"/>
            <p:nvPr/>
          </p:nvSpPr>
          <p:spPr>
            <a:xfrm rot="0">
              <a:off x="0" y="-9525"/>
              <a:ext cx="14064073" cy="1419225"/>
            </a:xfrm>
            <a:prstGeom prst="rect">
              <a:avLst/>
            </a:prstGeom>
          </p:spPr>
          <p:txBody>
            <a:bodyPr anchor="t" rtlCol="false" tIns="0" lIns="0" bIns="0" rIns="0">
              <a:spAutoFit/>
            </a:bodyPr>
            <a:lstStyle/>
            <a:p>
              <a:pPr>
                <a:lnSpc>
                  <a:spcPts val="8400"/>
                </a:lnSpc>
              </a:pPr>
              <a:r>
                <a:rPr lang="en-US" sz="7000">
                  <a:solidFill>
                    <a:srgbClr val="E2EDF1"/>
                  </a:solidFill>
                  <a:latin typeface="Montserrat Classic Bold"/>
                </a:rPr>
                <a:t>The End</a:t>
              </a:r>
            </a:p>
          </p:txBody>
        </p:sp>
        <p:sp>
          <p:nvSpPr>
            <p:cNvPr name="TextBox 7" id="7"/>
            <p:cNvSpPr txBox="true"/>
            <p:nvPr/>
          </p:nvSpPr>
          <p:spPr>
            <a:xfrm rot="0">
              <a:off x="0" y="2076450"/>
              <a:ext cx="14064077" cy="2450253"/>
            </a:xfrm>
            <a:prstGeom prst="rect">
              <a:avLst/>
            </a:prstGeom>
          </p:spPr>
          <p:txBody>
            <a:bodyPr anchor="t" rtlCol="false" tIns="0" lIns="0" bIns="0" rIns="0">
              <a:spAutoFit/>
            </a:bodyPr>
            <a:lstStyle/>
            <a:p>
              <a:pPr>
                <a:lnSpc>
                  <a:spcPts val="4940"/>
                </a:lnSpc>
              </a:pPr>
              <a:r>
                <a:rPr lang="en-US" sz="3800" spc="114">
                  <a:solidFill>
                    <a:srgbClr val="6BD4CD"/>
                  </a:solidFill>
                  <a:latin typeface="Montserrat Classic Bold"/>
                </a:rPr>
                <a:t>We thank you for reading our presentation until the end and wish everyone success.</a:t>
              </a:r>
            </a:p>
          </p:txBody>
        </p:sp>
      </p:grpSp>
      <p:sp>
        <p:nvSpPr>
          <p:cNvPr name="Freeform 8" id="8"/>
          <p:cNvSpPr/>
          <p:nvPr/>
        </p:nvSpPr>
        <p:spPr>
          <a:xfrm flipH="false" flipV="false" rot="0">
            <a:off x="5418342" y="4222535"/>
            <a:ext cx="7451315" cy="5591715"/>
          </a:xfrm>
          <a:custGeom>
            <a:avLst/>
            <a:gdLst/>
            <a:ahLst/>
            <a:cxnLst/>
            <a:rect r="r" b="b" t="t" l="l"/>
            <a:pathLst>
              <a:path h="5591715" w="7451315">
                <a:moveTo>
                  <a:pt x="0" y="0"/>
                </a:moveTo>
                <a:lnTo>
                  <a:pt x="7451316" y="0"/>
                </a:lnTo>
                <a:lnTo>
                  <a:pt x="7451316" y="5591715"/>
                </a:lnTo>
                <a:lnTo>
                  <a:pt x="0" y="5591715"/>
                </a:lnTo>
                <a:lnTo>
                  <a:pt x="0" y="0"/>
                </a:lnTo>
                <a:close/>
              </a:path>
            </a:pathLst>
          </a:custGeom>
          <a:blipFill>
            <a:blip r:embed="rId4"/>
            <a:stretch>
              <a:fillRect l="0" t="0" r="0" b="0"/>
            </a:stretch>
          </a:blipFill>
        </p:spPr>
      </p:sp>
      <p:sp>
        <p:nvSpPr>
          <p:cNvPr name="Freeform 9" id="9"/>
          <p:cNvSpPr/>
          <p:nvPr/>
        </p:nvSpPr>
        <p:spPr>
          <a:xfrm flipH="false" flipV="false" rot="0">
            <a:off x="0" y="4423727"/>
            <a:ext cx="6671996" cy="5189330"/>
          </a:xfrm>
          <a:custGeom>
            <a:avLst/>
            <a:gdLst/>
            <a:ahLst/>
            <a:cxnLst/>
            <a:rect r="r" b="b" t="t" l="l"/>
            <a:pathLst>
              <a:path h="5189330" w="6671996">
                <a:moveTo>
                  <a:pt x="0" y="0"/>
                </a:moveTo>
                <a:lnTo>
                  <a:pt x="6671996" y="0"/>
                </a:lnTo>
                <a:lnTo>
                  <a:pt x="6671996" y="5189331"/>
                </a:lnTo>
                <a:lnTo>
                  <a:pt x="0" y="5189331"/>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11030875" y="2331513"/>
            <a:ext cx="6394048" cy="5145152"/>
          </a:xfrm>
          <a:custGeom>
            <a:avLst/>
            <a:gdLst/>
            <a:ahLst/>
            <a:cxnLst/>
            <a:rect r="r" b="b" t="t" l="l"/>
            <a:pathLst>
              <a:path h="5145152" w="6394048">
                <a:moveTo>
                  <a:pt x="0" y="0"/>
                </a:moveTo>
                <a:lnTo>
                  <a:pt x="6394048" y="0"/>
                </a:lnTo>
                <a:lnTo>
                  <a:pt x="6394048" y="5145152"/>
                </a:lnTo>
                <a:lnTo>
                  <a:pt x="0" y="5145152"/>
                </a:lnTo>
                <a:lnTo>
                  <a:pt x="0" y="0"/>
                </a:lnTo>
                <a:close/>
              </a:path>
            </a:pathLst>
          </a:custGeom>
          <a:blipFill>
            <a:blip r:embed="rId2"/>
            <a:stretch>
              <a:fillRect l="0" t="0" r="0" b="0"/>
            </a:stretch>
          </a:blipFill>
        </p:spPr>
      </p:sp>
      <p:sp>
        <p:nvSpPr>
          <p:cNvPr name="TextBox 3" id="3"/>
          <p:cNvSpPr txBox="true"/>
          <p:nvPr/>
        </p:nvSpPr>
        <p:spPr>
          <a:xfrm rot="0">
            <a:off x="1072872" y="9691223"/>
            <a:ext cx="16186428" cy="245745"/>
          </a:xfrm>
          <a:prstGeom prst="rect">
            <a:avLst/>
          </a:prstGeom>
        </p:spPr>
        <p:txBody>
          <a:bodyPr anchor="t" rtlCol="false" tIns="0" lIns="0" bIns="0" rIns="0">
            <a:spAutoFit/>
          </a:bodyPr>
          <a:lstStyle/>
          <a:p>
            <a:pPr algn="r">
              <a:lnSpc>
                <a:spcPts val="1800"/>
              </a:lnSpc>
            </a:pPr>
            <a:r>
              <a:rPr lang="en-US" sz="1800" spc="197">
                <a:solidFill>
                  <a:srgbClr val="04345C"/>
                </a:solidFill>
                <a:latin typeface="Montserrat Classic Bold"/>
              </a:rPr>
              <a:t>FINDING YOUR CREATIVE NICHE | CHC 2020</a:t>
            </a:r>
          </a:p>
        </p:txBody>
      </p:sp>
      <p:sp>
        <p:nvSpPr>
          <p:cNvPr name="TextBox 4" id="4"/>
          <p:cNvSpPr txBox="true"/>
          <p:nvPr/>
        </p:nvSpPr>
        <p:spPr>
          <a:xfrm rot="0">
            <a:off x="1028700" y="1017208"/>
            <a:ext cx="9958000" cy="1113047"/>
          </a:xfrm>
          <a:prstGeom prst="rect">
            <a:avLst/>
          </a:prstGeom>
        </p:spPr>
        <p:txBody>
          <a:bodyPr anchor="t" rtlCol="false" tIns="0" lIns="0" bIns="0" rIns="0">
            <a:spAutoFit/>
          </a:bodyPr>
          <a:lstStyle/>
          <a:p>
            <a:pPr>
              <a:lnSpc>
                <a:spcPts val="8843"/>
              </a:lnSpc>
            </a:pPr>
            <a:r>
              <a:rPr lang="en-US" sz="7369">
                <a:solidFill>
                  <a:srgbClr val="E2EDF1"/>
                </a:solidFill>
                <a:latin typeface="Montserrat Classic Bold"/>
              </a:rPr>
              <a:t>Our Goal</a:t>
            </a:r>
          </a:p>
        </p:txBody>
      </p:sp>
      <p:sp>
        <p:nvSpPr>
          <p:cNvPr name="TextBox 5" id="5"/>
          <p:cNvSpPr txBox="true"/>
          <p:nvPr/>
        </p:nvSpPr>
        <p:spPr>
          <a:xfrm rot="0">
            <a:off x="1072872" y="2035005"/>
            <a:ext cx="9958003" cy="4186451"/>
          </a:xfrm>
          <a:prstGeom prst="rect">
            <a:avLst/>
          </a:prstGeom>
        </p:spPr>
        <p:txBody>
          <a:bodyPr anchor="t" rtlCol="false" tIns="0" lIns="0" bIns="0" rIns="0">
            <a:spAutoFit/>
          </a:bodyPr>
          <a:lstStyle/>
          <a:p>
            <a:pPr>
              <a:lnSpc>
                <a:spcPts val="4737"/>
              </a:lnSpc>
            </a:pPr>
          </a:p>
          <a:p>
            <a:pPr>
              <a:lnSpc>
                <a:spcPts val="4737"/>
              </a:lnSpc>
            </a:pPr>
            <a:r>
              <a:rPr lang="en-US" sz="3158" spc="31">
                <a:solidFill>
                  <a:srgbClr val="E2EDF1"/>
                </a:solidFill>
                <a:latin typeface="Montserrat Classic"/>
              </a:rPr>
              <a:t>In this project, our goal is to leverage the power of AI to enable a range of critical geospatial applications such as environmental planning, environmental change monitoring, geospatial data discovery and more.</a:t>
            </a:r>
          </a:p>
          <a:p>
            <a:pPr>
              <a:lnSpc>
                <a:spcPts val="473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557362" y="3138222"/>
            <a:ext cx="17217447" cy="5735562"/>
          </a:xfrm>
          <a:custGeom>
            <a:avLst/>
            <a:gdLst/>
            <a:ahLst/>
            <a:cxnLst/>
            <a:rect r="r" b="b" t="t" l="l"/>
            <a:pathLst>
              <a:path h="5735562" w="17217447">
                <a:moveTo>
                  <a:pt x="0" y="0"/>
                </a:moveTo>
                <a:lnTo>
                  <a:pt x="17217447" y="0"/>
                </a:lnTo>
                <a:lnTo>
                  <a:pt x="17217447" y="5735562"/>
                </a:lnTo>
                <a:lnTo>
                  <a:pt x="0" y="5735562"/>
                </a:lnTo>
                <a:lnTo>
                  <a:pt x="0" y="0"/>
                </a:lnTo>
                <a:close/>
              </a:path>
            </a:pathLst>
          </a:custGeom>
          <a:blipFill>
            <a:blip r:embed="rId2"/>
            <a:stretch>
              <a:fillRect l="0" t="0" r="0" b="0"/>
            </a:stretch>
          </a:blipFill>
        </p:spPr>
      </p:sp>
      <p:grpSp>
        <p:nvGrpSpPr>
          <p:cNvPr name="Group 3" id="3"/>
          <p:cNvGrpSpPr/>
          <p:nvPr/>
        </p:nvGrpSpPr>
        <p:grpSpPr>
          <a:xfrm rot="0">
            <a:off x="350262" y="-1700830"/>
            <a:ext cx="10148008" cy="4066861"/>
            <a:chOff x="0" y="0"/>
            <a:chExt cx="13530677" cy="5422481"/>
          </a:xfrm>
        </p:grpSpPr>
        <p:sp>
          <p:nvSpPr>
            <p:cNvPr name="TextBox 4" id="4"/>
            <p:cNvSpPr txBox="true"/>
            <p:nvPr/>
          </p:nvSpPr>
          <p:spPr>
            <a:xfrm rot="0">
              <a:off x="0" y="1476735"/>
              <a:ext cx="13530677" cy="1228725"/>
            </a:xfrm>
            <a:prstGeom prst="rect">
              <a:avLst/>
            </a:prstGeom>
          </p:spPr>
          <p:txBody>
            <a:bodyPr anchor="t" rtlCol="false" tIns="0" lIns="0" bIns="0" rIns="0">
              <a:spAutoFit/>
            </a:bodyPr>
            <a:lstStyle/>
            <a:p>
              <a:pPr>
                <a:lnSpc>
                  <a:spcPts val="7200"/>
                </a:lnSpc>
              </a:pPr>
            </a:p>
          </p:txBody>
        </p:sp>
        <p:sp>
          <p:nvSpPr>
            <p:cNvPr name="TextBox 5" id="5"/>
            <p:cNvSpPr txBox="true"/>
            <p:nvPr/>
          </p:nvSpPr>
          <p:spPr>
            <a:xfrm rot="0">
              <a:off x="0" y="-38100"/>
              <a:ext cx="13530677" cy="799253"/>
            </a:xfrm>
            <a:prstGeom prst="rect">
              <a:avLst/>
            </a:prstGeom>
          </p:spPr>
          <p:txBody>
            <a:bodyPr anchor="t" rtlCol="false" tIns="0" lIns="0" bIns="0" rIns="0">
              <a:spAutoFit/>
            </a:bodyPr>
            <a:lstStyle/>
            <a:p>
              <a:pPr>
                <a:lnSpc>
                  <a:spcPts val="4940"/>
                </a:lnSpc>
              </a:pPr>
            </a:p>
          </p:txBody>
        </p:sp>
        <p:sp>
          <p:nvSpPr>
            <p:cNvPr name="TextBox 6" id="6"/>
            <p:cNvSpPr txBox="true"/>
            <p:nvPr/>
          </p:nvSpPr>
          <p:spPr>
            <a:xfrm rot="0">
              <a:off x="0" y="3278086"/>
              <a:ext cx="13530677" cy="2144395"/>
            </a:xfrm>
            <a:prstGeom prst="rect">
              <a:avLst/>
            </a:prstGeom>
          </p:spPr>
          <p:txBody>
            <a:bodyPr anchor="t" rtlCol="false" tIns="0" lIns="0" bIns="0" rIns="0">
              <a:spAutoFit/>
            </a:bodyPr>
            <a:lstStyle/>
            <a:p>
              <a:pPr>
                <a:lnSpc>
                  <a:spcPts val="4290"/>
                </a:lnSpc>
              </a:pPr>
              <a:r>
                <a:rPr lang="en-US" sz="3300" spc="330">
                  <a:solidFill>
                    <a:srgbClr val="E2EDF1"/>
                  </a:solidFill>
                  <a:latin typeface="Montserrat Classic"/>
                </a:rPr>
                <a:t> ....CHART CREATED BY THE ARTIFICIAL INTELLIGENCE (AI) WE WROTE USING THE PYTHON PROGRAMMING LANGUAGE</a:t>
              </a:r>
            </a:p>
          </p:txBody>
        </p:sp>
      </p:grpSp>
      <p:sp>
        <p:nvSpPr>
          <p:cNvPr name="TextBox 7" id="7"/>
          <p:cNvSpPr txBox="true"/>
          <p:nvPr/>
        </p:nvSpPr>
        <p:spPr>
          <a:xfrm rot="0">
            <a:off x="1072872" y="9674550"/>
            <a:ext cx="16186428" cy="245745"/>
          </a:xfrm>
          <a:prstGeom prst="rect">
            <a:avLst/>
          </a:prstGeom>
        </p:spPr>
        <p:txBody>
          <a:bodyPr anchor="t" rtlCol="false" tIns="0" lIns="0" bIns="0" rIns="0">
            <a:spAutoFit/>
          </a:bodyPr>
          <a:lstStyle/>
          <a:p>
            <a:pPr algn="r">
              <a:lnSpc>
                <a:spcPts val="1800"/>
              </a:lnSpc>
            </a:pPr>
            <a:r>
              <a:rPr lang="en-US" sz="1800" spc="197">
                <a:solidFill>
                  <a:srgbClr val="04345C"/>
                </a:solidFill>
                <a:latin typeface="Montserrat Classic Bold"/>
              </a:rPr>
              <a:t>FINDING YOUR CREATIVE NICHE | CHC 2020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534650" y="-190500"/>
            <a:ext cx="7753350" cy="10877550"/>
          </a:xfrm>
          <a:prstGeom prst="rect">
            <a:avLst/>
          </a:prstGeom>
          <a:solidFill>
            <a:srgbClr val="6BD4CD"/>
          </a:solidFill>
        </p:spPr>
      </p:sp>
      <p:sp>
        <p:nvSpPr>
          <p:cNvPr name="Freeform 3" id="3"/>
          <p:cNvSpPr/>
          <p:nvPr/>
        </p:nvSpPr>
        <p:spPr>
          <a:xfrm flipH="false" flipV="false" rot="5400000">
            <a:off x="9536859" y="1921353"/>
            <a:ext cx="9748932" cy="6444294"/>
          </a:xfrm>
          <a:custGeom>
            <a:avLst/>
            <a:gdLst/>
            <a:ahLst/>
            <a:cxnLst/>
            <a:rect r="r" b="b" t="t" l="l"/>
            <a:pathLst>
              <a:path h="6444294" w="9748932">
                <a:moveTo>
                  <a:pt x="0" y="0"/>
                </a:moveTo>
                <a:lnTo>
                  <a:pt x="9748932" y="0"/>
                </a:lnTo>
                <a:lnTo>
                  <a:pt x="9748932" y="6444294"/>
                </a:lnTo>
                <a:lnTo>
                  <a:pt x="0" y="6444294"/>
                </a:lnTo>
                <a:lnTo>
                  <a:pt x="0" y="0"/>
                </a:lnTo>
                <a:close/>
              </a:path>
            </a:pathLst>
          </a:custGeom>
          <a:blipFill>
            <a:blip r:embed="rId2"/>
            <a:stretch>
              <a:fillRect l="-12222" t="0" r="-12222" b="0"/>
            </a:stretch>
          </a:blipFill>
        </p:spPr>
      </p:sp>
      <p:grpSp>
        <p:nvGrpSpPr>
          <p:cNvPr name="Group 4" id="4"/>
          <p:cNvGrpSpPr/>
          <p:nvPr/>
        </p:nvGrpSpPr>
        <p:grpSpPr>
          <a:xfrm rot="0">
            <a:off x="1028700" y="431544"/>
            <a:ext cx="8931546" cy="6240285"/>
            <a:chOff x="0" y="0"/>
            <a:chExt cx="11908728" cy="8320380"/>
          </a:xfrm>
        </p:grpSpPr>
        <p:sp>
          <p:nvSpPr>
            <p:cNvPr name="TextBox 5" id="5"/>
            <p:cNvSpPr txBox="true"/>
            <p:nvPr/>
          </p:nvSpPr>
          <p:spPr>
            <a:xfrm rot="0">
              <a:off x="0" y="-9525"/>
              <a:ext cx="11908724" cy="1150757"/>
            </a:xfrm>
            <a:prstGeom prst="rect">
              <a:avLst/>
            </a:prstGeom>
          </p:spPr>
          <p:txBody>
            <a:bodyPr anchor="t" rtlCol="false" tIns="0" lIns="0" bIns="0" rIns="0">
              <a:spAutoFit/>
            </a:bodyPr>
            <a:lstStyle/>
            <a:p>
              <a:pPr>
                <a:lnSpc>
                  <a:spcPts val="6770"/>
                </a:lnSpc>
              </a:pPr>
              <a:r>
                <a:rPr lang="en-US" sz="5642">
                  <a:solidFill>
                    <a:srgbClr val="E2EDF1"/>
                  </a:solidFill>
                  <a:latin typeface="Montserrat Classic Bold"/>
                </a:rPr>
                <a:t>Availability</a:t>
              </a:r>
            </a:p>
          </p:txBody>
        </p:sp>
        <p:sp>
          <p:nvSpPr>
            <p:cNvPr name="TextBox 6" id="6"/>
            <p:cNvSpPr txBox="true"/>
            <p:nvPr/>
          </p:nvSpPr>
          <p:spPr>
            <a:xfrm rot="0">
              <a:off x="0" y="1989784"/>
              <a:ext cx="11908728" cy="842949"/>
            </a:xfrm>
            <a:prstGeom prst="rect">
              <a:avLst/>
            </a:prstGeom>
          </p:spPr>
          <p:txBody>
            <a:bodyPr anchor="t" rtlCol="false" tIns="0" lIns="0" bIns="0" rIns="0">
              <a:spAutoFit/>
            </a:bodyPr>
            <a:lstStyle/>
            <a:p>
              <a:pPr>
                <a:lnSpc>
                  <a:spcPts val="5161"/>
                </a:lnSpc>
              </a:pPr>
              <a:r>
                <a:rPr lang="en-US" sz="3970" spc="119">
                  <a:solidFill>
                    <a:srgbClr val="6BD4CD"/>
                  </a:solidFill>
                  <a:latin typeface="Montserrat Classic Bold"/>
                </a:rPr>
                <a:t>What Makes We Different?</a:t>
              </a:r>
            </a:p>
          </p:txBody>
        </p:sp>
        <p:sp>
          <p:nvSpPr>
            <p:cNvPr name="TextBox 7" id="7"/>
            <p:cNvSpPr txBox="true"/>
            <p:nvPr/>
          </p:nvSpPr>
          <p:spPr>
            <a:xfrm rot="0">
              <a:off x="0" y="3607120"/>
              <a:ext cx="11908728" cy="4713260"/>
            </a:xfrm>
            <a:prstGeom prst="rect">
              <a:avLst/>
            </a:prstGeom>
          </p:spPr>
          <p:txBody>
            <a:bodyPr anchor="t" rtlCol="false" tIns="0" lIns="0" bIns="0" rIns="0">
              <a:spAutoFit/>
            </a:bodyPr>
            <a:lstStyle/>
            <a:p>
              <a:pPr>
                <a:lnSpc>
                  <a:spcPts val="4702"/>
                </a:lnSpc>
              </a:pPr>
              <a:r>
                <a:rPr lang="en-US" sz="3134" spc="31">
                  <a:solidFill>
                    <a:srgbClr val="E2EDF1"/>
                  </a:solidFill>
                  <a:latin typeface="Montserrat Classic"/>
                </a:rPr>
                <a:t>In our program, everyone will be able to create and observe the designed visual without difficulty. And with a simple interface and design we aim to make it accessible to ever</a:t>
              </a:r>
            </a:p>
            <a:p>
              <a:pPr>
                <a:lnSpc>
                  <a:spcPts val="4702"/>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grpSp>
        <p:nvGrpSpPr>
          <p:cNvPr name="Group 2" id="2"/>
          <p:cNvGrpSpPr/>
          <p:nvPr/>
        </p:nvGrpSpPr>
        <p:grpSpPr>
          <a:xfrm rot="0">
            <a:off x="8102676" y="628043"/>
            <a:ext cx="9918154" cy="8930124"/>
            <a:chOff x="0" y="0"/>
            <a:chExt cx="13224205" cy="11906832"/>
          </a:xfrm>
        </p:grpSpPr>
        <p:pic>
          <p:nvPicPr>
            <p:cNvPr name="Picture 3" id="3"/>
            <p:cNvPicPr>
              <a:picLocks noChangeAspect="true"/>
            </p:cNvPicPr>
            <p:nvPr/>
          </p:nvPicPr>
          <p:blipFill>
            <a:blip r:embed="rId2"/>
            <a:srcRect l="15365" t="0" r="15365" b="0"/>
            <a:stretch>
              <a:fillRect/>
            </a:stretch>
          </p:blipFill>
          <p:spPr>
            <a:xfrm flipH="false" flipV="false">
              <a:off x="0" y="0"/>
              <a:ext cx="6548603" cy="11906832"/>
            </a:xfrm>
            <a:prstGeom prst="rect">
              <a:avLst/>
            </a:prstGeom>
          </p:spPr>
        </p:pic>
        <p:pic>
          <p:nvPicPr>
            <p:cNvPr name="Picture 4" id="4"/>
            <p:cNvPicPr>
              <a:picLocks noChangeAspect="true"/>
            </p:cNvPicPr>
            <p:nvPr/>
          </p:nvPicPr>
          <p:blipFill>
            <a:blip r:embed="rId3"/>
            <a:srcRect l="7335" t="0" r="7335" b="0"/>
            <a:stretch>
              <a:fillRect/>
            </a:stretch>
          </p:blipFill>
          <p:spPr>
            <a:xfrm flipH="false" flipV="false">
              <a:off x="6675603" y="0"/>
              <a:ext cx="6548603" cy="5889916"/>
            </a:xfrm>
            <a:prstGeom prst="rect">
              <a:avLst/>
            </a:prstGeom>
          </p:spPr>
        </p:pic>
        <p:pic>
          <p:nvPicPr>
            <p:cNvPr name="Picture 5" id="5"/>
            <p:cNvPicPr>
              <a:picLocks noChangeAspect="true"/>
            </p:cNvPicPr>
            <p:nvPr/>
          </p:nvPicPr>
          <p:blipFill>
            <a:blip r:embed="rId4"/>
            <a:srcRect l="5266" t="0" r="5266" b="0"/>
            <a:stretch>
              <a:fillRect/>
            </a:stretch>
          </p:blipFill>
          <p:spPr>
            <a:xfrm flipH="false" flipV="false">
              <a:off x="6675603" y="6016916"/>
              <a:ext cx="6548603" cy="5889916"/>
            </a:xfrm>
            <a:prstGeom prst="rect">
              <a:avLst/>
            </a:prstGeom>
          </p:spPr>
        </p:pic>
      </p:grpSp>
      <p:grpSp>
        <p:nvGrpSpPr>
          <p:cNvPr name="Group 6" id="6"/>
          <p:cNvGrpSpPr/>
          <p:nvPr/>
        </p:nvGrpSpPr>
        <p:grpSpPr>
          <a:xfrm rot="0">
            <a:off x="302929" y="1507925"/>
            <a:ext cx="7119994" cy="6409277"/>
            <a:chOff x="0" y="0"/>
            <a:chExt cx="9493326" cy="8545702"/>
          </a:xfrm>
        </p:grpSpPr>
        <p:sp>
          <p:nvSpPr>
            <p:cNvPr name="TextBox 7" id="7"/>
            <p:cNvSpPr txBox="true"/>
            <p:nvPr/>
          </p:nvSpPr>
          <p:spPr>
            <a:xfrm rot="0">
              <a:off x="0" y="1958039"/>
              <a:ext cx="9441673" cy="6587663"/>
            </a:xfrm>
            <a:prstGeom prst="rect">
              <a:avLst/>
            </a:prstGeom>
          </p:spPr>
          <p:txBody>
            <a:bodyPr anchor="t" rtlCol="false" tIns="0" lIns="0" bIns="0" rIns="0">
              <a:spAutoFit/>
            </a:bodyPr>
            <a:lstStyle/>
            <a:p>
              <a:pPr>
                <a:lnSpc>
                  <a:spcPts val="5621"/>
                </a:lnSpc>
              </a:pPr>
              <a:r>
                <a:rPr lang="en-US" sz="3747" spc="37">
                  <a:solidFill>
                    <a:srgbClr val="E2EDF1"/>
                  </a:solidFill>
                  <a:latin typeface="Montserrat Classic"/>
                </a:rPr>
                <a:t>It can be used in many areas such as school projects, so that civil engineers can more easily obtain information about where to build, and the availability of the place to build.</a:t>
              </a:r>
            </a:p>
          </p:txBody>
        </p:sp>
        <p:sp>
          <p:nvSpPr>
            <p:cNvPr name="TextBox 8" id="8"/>
            <p:cNvSpPr txBox="true"/>
            <p:nvPr/>
          </p:nvSpPr>
          <p:spPr>
            <a:xfrm rot="0">
              <a:off x="0" y="-47625"/>
              <a:ext cx="9493326" cy="1747327"/>
            </a:xfrm>
            <a:prstGeom prst="rect">
              <a:avLst/>
            </a:prstGeom>
          </p:spPr>
          <p:txBody>
            <a:bodyPr anchor="t" rtlCol="false" tIns="0" lIns="0" bIns="0" rIns="0">
              <a:spAutoFit/>
            </a:bodyPr>
            <a:lstStyle/>
            <a:p>
              <a:pPr>
                <a:lnSpc>
                  <a:spcPts val="5243"/>
                </a:lnSpc>
              </a:pPr>
              <a:r>
                <a:rPr lang="en-US" sz="4033" spc="121">
                  <a:solidFill>
                    <a:srgbClr val="6BD4CD"/>
                  </a:solidFill>
                  <a:latin typeface="Montserrat Classic Bold"/>
                </a:rPr>
                <a:t>Where can we use this program in daily life?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8047270" y="2225092"/>
            <a:ext cx="9212030" cy="6909023"/>
          </a:xfrm>
          <a:custGeom>
            <a:avLst/>
            <a:gdLst/>
            <a:ahLst/>
            <a:cxnLst/>
            <a:rect r="r" b="b" t="t" l="l"/>
            <a:pathLst>
              <a:path h="6909023" w="9212030">
                <a:moveTo>
                  <a:pt x="0" y="0"/>
                </a:moveTo>
                <a:lnTo>
                  <a:pt x="9212030" y="0"/>
                </a:lnTo>
                <a:lnTo>
                  <a:pt x="9212030" y="6909023"/>
                </a:lnTo>
                <a:lnTo>
                  <a:pt x="0" y="6909023"/>
                </a:lnTo>
                <a:lnTo>
                  <a:pt x="0" y="0"/>
                </a:lnTo>
                <a:close/>
              </a:path>
            </a:pathLst>
          </a:custGeom>
          <a:blipFill>
            <a:blip r:embed="rId2"/>
            <a:stretch>
              <a:fillRect l="0" t="0" r="0" b="0"/>
            </a:stretch>
          </a:blipFill>
        </p:spPr>
      </p:sp>
      <p:sp>
        <p:nvSpPr>
          <p:cNvPr name="TextBox 3" id="3"/>
          <p:cNvSpPr txBox="true"/>
          <p:nvPr/>
        </p:nvSpPr>
        <p:spPr>
          <a:xfrm rot="0">
            <a:off x="571149" y="66727"/>
            <a:ext cx="8338258" cy="2158365"/>
          </a:xfrm>
          <a:prstGeom prst="rect">
            <a:avLst/>
          </a:prstGeom>
        </p:spPr>
        <p:txBody>
          <a:bodyPr anchor="t" rtlCol="false" tIns="0" lIns="0" bIns="0" rIns="0">
            <a:spAutoFit/>
          </a:bodyPr>
          <a:lstStyle/>
          <a:p>
            <a:pPr>
              <a:lnSpc>
                <a:spcPts val="4290"/>
              </a:lnSpc>
            </a:pPr>
          </a:p>
          <a:p>
            <a:pPr>
              <a:lnSpc>
                <a:spcPts val="4290"/>
              </a:lnSpc>
            </a:pPr>
            <a:r>
              <a:rPr lang="en-US" sz="3300" spc="330">
                <a:solidFill>
                  <a:srgbClr val="E2EDF1"/>
                </a:solidFill>
                <a:latin typeface="Montserrat Classic"/>
              </a:rPr>
              <a:t>Confusion matrix-prediction graph that emerged while doing our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AutoShape 2" id="2"/>
          <p:cNvSpPr/>
          <p:nvPr/>
        </p:nvSpPr>
        <p:spPr>
          <a:xfrm rot="0">
            <a:off x="1028700" y="1028700"/>
            <a:ext cx="7696200" cy="8229600"/>
          </a:xfrm>
          <a:prstGeom prst="rect">
            <a:avLst/>
          </a:prstGeom>
          <a:solidFill>
            <a:srgbClr val="E2EDF1"/>
          </a:solidFill>
        </p:spPr>
      </p:sp>
      <p:sp>
        <p:nvSpPr>
          <p:cNvPr name="AutoShape 3" id="3"/>
          <p:cNvSpPr/>
          <p:nvPr/>
        </p:nvSpPr>
        <p:spPr>
          <a:xfrm rot="0">
            <a:off x="9563100" y="1028700"/>
            <a:ext cx="7696200" cy="8229600"/>
          </a:xfrm>
          <a:prstGeom prst="rect">
            <a:avLst/>
          </a:prstGeom>
          <a:solidFill>
            <a:srgbClr val="E2EDF1"/>
          </a:solidFill>
        </p:spPr>
      </p:sp>
      <p:sp>
        <p:nvSpPr>
          <p:cNvPr name="Freeform 4" id="4"/>
          <p:cNvSpPr/>
          <p:nvPr/>
        </p:nvSpPr>
        <p:spPr>
          <a:xfrm flipH="false" flipV="false" rot="0">
            <a:off x="1562100" y="1447800"/>
            <a:ext cx="6686550" cy="4171950"/>
          </a:xfrm>
          <a:custGeom>
            <a:avLst/>
            <a:gdLst/>
            <a:ahLst/>
            <a:cxnLst/>
            <a:rect r="r" b="b" t="t" l="l"/>
            <a:pathLst>
              <a:path h="4171950" w="6686550">
                <a:moveTo>
                  <a:pt x="0" y="0"/>
                </a:moveTo>
                <a:lnTo>
                  <a:pt x="6686550" y="0"/>
                </a:lnTo>
                <a:lnTo>
                  <a:pt x="6686550" y="4171950"/>
                </a:lnTo>
                <a:lnTo>
                  <a:pt x="0" y="4171950"/>
                </a:lnTo>
                <a:lnTo>
                  <a:pt x="0" y="0"/>
                </a:lnTo>
                <a:close/>
              </a:path>
            </a:pathLst>
          </a:custGeom>
          <a:blipFill>
            <a:blip r:embed="rId2"/>
            <a:stretch>
              <a:fillRect l="0" t="-30136" r="0" b="-30136"/>
            </a:stretch>
          </a:blipFill>
        </p:spPr>
      </p:sp>
      <p:sp>
        <p:nvSpPr>
          <p:cNvPr name="Freeform 5" id="5"/>
          <p:cNvSpPr/>
          <p:nvPr/>
        </p:nvSpPr>
        <p:spPr>
          <a:xfrm flipH="false" flipV="false" rot="0">
            <a:off x="10067925" y="1447800"/>
            <a:ext cx="6686550" cy="4171950"/>
          </a:xfrm>
          <a:custGeom>
            <a:avLst/>
            <a:gdLst/>
            <a:ahLst/>
            <a:cxnLst/>
            <a:rect r="r" b="b" t="t" l="l"/>
            <a:pathLst>
              <a:path h="4171950" w="6686550">
                <a:moveTo>
                  <a:pt x="0" y="0"/>
                </a:moveTo>
                <a:lnTo>
                  <a:pt x="6686550" y="0"/>
                </a:lnTo>
                <a:lnTo>
                  <a:pt x="6686550" y="4171950"/>
                </a:lnTo>
                <a:lnTo>
                  <a:pt x="0" y="4171950"/>
                </a:lnTo>
                <a:lnTo>
                  <a:pt x="0" y="0"/>
                </a:lnTo>
                <a:close/>
              </a:path>
            </a:pathLst>
          </a:custGeom>
          <a:blipFill>
            <a:blip r:embed="rId3"/>
            <a:stretch>
              <a:fillRect l="0" t="-30136" r="0" b="-30136"/>
            </a:stretch>
          </a:blipFill>
        </p:spPr>
      </p:sp>
      <p:grpSp>
        <p:nvGrpSpPr>
          <p:cNvPr name="Group 6" id="6"/>
          <p:cNvGrpSpPr/>
          <p:nvPr/>
        </p:nvGrpSpPr>
        <p:grpSpPr>
          <a:xfrm rot="0">
            <a:off x="1300197" y="5619750"/>
            <a:ext cx="7210356" cy="3481512"/>
            <a:chOff x="0" y="0"/>
            <a:chExt cx="9613808" cy="4642016"/>
          </a:xfrm>
        </p:grpSpPr>
        <p:sp>
          <p:nvSpPr>
            <p:cNvPr name="TextBox 7" id="7"/>
            <p:cNvSpPr txBox="true"/>
            <p:nvPr/>
          </p:nvSpPr>
          <p:spPr>
            <a:xfrm rot="0">
              <a:off x="0" y="-47625"/>
              <a:ext cx="9599258" cy="867647"/>
            </a:xfrm>
            <a:prstGeom prst="rect">
              <a:avLst/>
            </a:prstGeom>
          </p:spPr>
          <p:txBody>
            <a:bodyPr anchor="t" rtlCol="false" tIns="0" lIns="0" bIns="0" rIns="0">
              <a:spAutoFit/>
            </a:bodyPr>
            <a:lstStyle/>
            <a:p>
              <a:pPr algn="ctr">
                <a:lnSpc>
                  <a:spcPts val="5295"/>
                </a:lnSpc>
              </a:pPr>
              <a:r>
                <a:rPr lang="en-US" sz="4073" spc="122">
                  <a:solidFill>
                    <a:srgbClr val="04345C"/>
                  </a:solidFill>
                  <a:latin typeface="Montserrat Classic Bold"/>
                </a:rPr>
                <a:t>We used different colors</a:t>
              </a:r>
            </a:p>
          </p:txBody>
        </p:sp>
        <p:sp>
          <p:nvSpPr>
            <p:cNvPr name="TextBox 8" id="8"/>
            <p:cNvSpPr txBox="true"/>
            <p:nvPr/>
          </p:nvSpPr>
          <p:spPr>
            <a:xfrm rot="0">
              <a:off x="14550" y="1280833"/>
              <a:ext cx="9599258" cy="3361182"/>
            </a:xfrm>
            <a:prstGeom prst="rect">
              <a:avLst/>
            </a:prstGeom>
          </p:spPr>
          <p:txBody>
            <a:bodyPr anchor="t" rtlCol="false" tIns="0" lIns="0" bIns="0" rIns="0">
              <a:spAutoFit/>
            </a:bodyPr>
            <a:lstStyle/>
            <a:p>
              <a:pPr algn="ctr">
                <a:lnSpc>
                  <a:spcPts val="5060"/>
                </a:lnSpc>
              </a:pPr>
              <a:r>
                <a:rPr lang="en-US" sz="3373" spc="33">
                  <a:solidFill>
                    <a:srgbClr val="04345C"/>
                  </a:solidFill>
                  <a:latin typeface="Montserrat Classic"/>
                </a:rPr>
                <a:t>While making the program, structures that are different in the area searches are labelled with different colors.</a:t>
              </a:r>
            </a:p>
          </p:txBody>
        </p:sp>
      </p:grpSp>
      <p:grpSp>
        <p:nvGrpSpPr>
          <p:cNvPr name="Group 9" id="9"/>
          <p:cNvGrpSpPr/>
          <p:nvPr/>
        </p:nvGrpSpPr>
        <p:grpSpPr>
          <a:xfrm rot="0">
            <a:off x="9769221" y="5808127"/>
            <a:ext cx="7283957" cy="3450173"/>
            <a:chOff x="0" y="0"/>
            <a:chExt cx="9711943" cy="4600231"/>
          </a:xfrm>
        </p:grpSpPr>
        <p:sp>
          <p:nvSpPr>
            <p:cNvPr name="TextBox 10" id="10"/>
            <p:cNvSpPr txBox="true"/>
            <p:nvPr/>
          </p:nvSpPr>
          <p:spPr>
            <a:xfrm rot="0">
              <a:off x="0" y="-47625"/>
              <a:ext cx="9697244" cy="1732459"/>
            </a:xfrm>
            <a:prstGeom prst="rect">
              <a:avLst/>
            </a:prstGeom>
          </p:spPr>
          <p:txBody>
            <a:bodyPr anchor="t" rtlCol="false" tIns="0" lIns="0" bIns="0" rIns="0">
              <a:spAutoFit/>
            </a:bodyPr>
            <a:lstStyle/>
            <a:p>
              <a:pPr algn="ctr">
                <a:lnSpc>
                  <a:spcPts val="5202"/>
                </a:lnSpc>
              </a:pPr>
              <a:r>
                <a:rPr lang="en-US" sz="4001" spc="120">
                  <a:solidFill>
                    <a:srgbClr val="04345C"/>
                  </a:solidFill>
                  <a:latin typeface="Montserrat Classic Bold"/>
                </a:rPr>
                <a:t>Similar structures,  Similar colors </a:t>
              </a:r>
            </a:p>
          </p:txBody>
        </p:sp>
        <p:sp>
          <p:nvSpPr>
            <p:cNvPr name="TextBox 11" id="11"/>
            <p:cNvSpPr txBox="true"/>
            <p:nvPr/>
          </p:nvSpPr>
          <p:spPr>
            <a:xfrm rot="0">
              <a:off x="14699" y="2145700"/>
              <a:ext cx="9697244" cy="2454531"/>
            </a:xfrm>
            <a:prstGeom prst="rect">
              <a:avLst/>
            </a:prstGeom>
          </p:spPr>
          <p:txBody>
            <a:bodyPr anchor="t" rtlCol="false" tIns="0" lIns="0" bIns="0" rIns="0">
              <a:spAutoFit/>
            </a:bodyPr>
            <a:lstStyle/>
            <a:p>
              <a:pPr algn="ctr">
                <a:lnSpc>
                  <a:spcPts val="4975"/>
                </a:lnSpc>
              </a:pPr>
              <a:r>
                <a:rPr lang="en-US" sz="3317" spc="33">
                  <a:solidFill>
                    <a:srgbClr val="04345C"/>
                  </a:solidFill>
                  <a:latin typeface="Montserrat Classic"/>
                </a:rPr>
                <a:t>We used similar colors when modeling similar or identical structures.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345C"/>
        </a:solidFill>
      </p:bgPr>
    </p:bg>
    <p:spTree>
      <p:nvGrpSpPr>
        <p:cNvPr id="1" name=""/>
        <p:cNvGrpSpPr/>
        <p:nvPr/>
      </p:nvGrpSpPr>
      <p:grpSpPr>
        <a:xfrm>
          <a:off x="0" y="0"/>
          <a:ext cx="0" cy="0"/>
          <a:chOff x="0" y="0"/>
          <a:chExt cx="0" cy="0"/>
        </a:xfrm>
      </p:grpSpPr>
      <p:sp>
        <p:nvSpPr>
          <p:cNvPr name="Freeform 2" id="2"/>
          <p:cNvSpPr/>
          <p:nvPr/>
        </p:nvSpPr>
        <p:spPr>
          <a:xfrm flipH="false" flipV="false" rot="0">
            <a:off x="126061" y="2387181"/>
            <a:ext cx="18035879" cy="7225882"/>
          </a:xfrm>
          <a:custGeom>
            <a:avLst/>
            <a:gdLst/>
            <a:ahLst/>
            <a:cxnLst/>
            <a:rect r="r" b="b" t="t" l="l"/>
            <a:pathLst>
              <a:path h="7225882" w="18035879">
                <a:moveTo>
                  <a:pt x="0" y="0"/>
                </a:moveTo>
                <a:lnTo>
                  <a:pt x="18035878" y="0"/>
                </a:lnTo>
                <a:lnTo>
                  <a:pt x="18035878" y="7225882"/>
                </a:lnTo>
                <a:lnTo>
                  <a:pt x="0" y="7225882"/>
                </a:lnTo>
                <a:lnTo>
                  <a:pt x="0" y="0"/>
                </a:lnTo>
                <a:close/>
              </a:path>
            </a:pathLst>
          </a:custGeom>
          <a:blipFill>
            <a:blip r:embed="rId2"/>
            <a:stretch>
              <a:fillRect l="0" t="0" r="0" b="0"/>
            </a:stretch>
          </a:blipFill>
        </p:spPr>
      </p:sp>
      <p:grpSp>
        <p:nvGrpSpPr>
          <p:cNvPr name="Group 3" id="3"/>
          <p:cNvGrpSpPr/>
          <p:nvPr/>
        </p:nvGrpSpPr>
        <p:grpSpPr>
          <a:xfrm rot="0">
            <a:off x="323446" y="2387181"/>
            <a:ext cx="1410508" cy="524578"/>
            <a:chOff x="0" y="0"/>
            <a:chExt cx="371492" cy="138161"/>
          </a:xfrm>
        </p:grpSpPr>
        <p:sp>
          <p:nvSpPr>
            <p:cNvPr name="Freeform 4" id="4"/>
            <p:cNvSpPr/>
            <p:nvPr/>
          </p:nvSpPr>
          <p:spPr>
            <a:xfrm flipH="false" flipV="false" rot="0">
              <a:off x="0" y="0"/>
              <a:ext cx="371492" cy="138161"/>
            </a:xfrm>
            <a:custGeom>
              <a:avLst/>
              <a:gdLst/>
              <a:ahLst/>
              <a:cxnLst/>
              <a:rect r="r" b="b" t="t" l="l"/>
              <a:pathLst>
                <a:path h="138161" w="371492">
                  <a:moveTo>
                    <a:pt x="0" y="0"/>
                  </a:moveTo>
                  <a:lnTo>
                    <a:pt x="371492" y="0"/>
                  </a:lnTo>
                  <a:lnTo>
                    <a:pt x="371492" y="138161"/>
                  </a:lnTo>
                  <a:lnTo>
                    <a:pt x="0" y="138161"/>
                  </a:lnTo>
                  <a:close/>
                </a:path>
              </a:pathLst>
            </a:custGeom>
            <a:solidFill>
              <a:srgbClr val="EFF4FB"/>
            </a:solidFill>
          </p:spPr>
        </p:sp>
        <p:sp>
          <p:nvSpPr>
            <p:cNvPr name="TextBox 5" id="5"/>
            <p:cNvSpPr txBox="true"/>
            <p:nvPr/>
          </p:nvSpPr>
          <p:spPr>
            <a:xfrm>
              <a:off x="0" y="-85725"/>
              <a:ext cx="812800" cy="898525"/>
            </a:xfrm>
            <a:prstGeom prst="rect">
              <a:avLst/>
            </a:prstGeom>
          </p:spPr>
          <p:txBody>
            <a:bodyPr anchor="ctr" rtlCol="false" tIns="50800" lIns="50800" bIns="50800" rIns="50800"/>
            <a:lstStyle/>
            <a:p>
              <a:pPr algn="ctr">
                <a:lnSpc>
                  <a:spcPts val="3804"/>
                </a:lnSpc>
              </a:pPr>
            </a:p>
          </p:txBody>
        </p:sp>
      </p:grpSp>
      <p:sp>
        <p:nvSpPr>
          <p:cNvPr name="TextBox 6" id="6"/>
          <p:cNvSpPr txBox="true"/>
          <p:nvPr/>
        </p:nvSpPr>
        <p:spPr>
          <a:xfrm rot="0">
            <a:off x="5793687" y="346234"/>
            <a:ext cx="6700626" cy="2040947"/>
          </a:xfrm>
          <a:prstGeom prst="rect">
            <a:avLst/>
          </a:prstGeom>
        </p:spPr>
        <p:txBody>
          <a:bodyPr anchor="t" rtlCol="false" tIns="0" lIns="0" bIns="0" rIns="0">
            <a:spAutoFit/>
          </a:bodyPr>
          <a:lstStyle/>
          <a:p>
            <a:pPr algn="ctr">
              <a:lnSpc>
                <a:spcPts val="5444"/>
              </a:lnSpc>
            </a:pPr>
            <a:r>
              <a:rPr lang="en-US" sz="3629" spc="36">
                <a:solidFill>
                  <a:srgbClr val="E2EDF1"/>
                </a:solidFill>
                <a:latin typeface="Montserrat Classic"/>
              </a:rPr>
              <a:t>Labeling studies on data in the demo phase</a:t>
            </a:r>
          </a:p>
          <a:p>
            <a:pPr algn="ctr">
              <a:lnSpc>
                <a:spcPts val="544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DAFwr5Y9GQo</dc:identifier>
  <dcterms:modified xsi:type="dcterms:W3CDTF">2011-08-01T06:04:30Z</dcterms:modified>
  <cp:revision>1</cp:revision>
  <dc:title>Space Software</dc:title>
</cp:coreProperties>
</file>